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DM Sans Semi Bold" panose="020B0604020202020204" charset="0"/>
      <p:regular r:id="rId14"/>
    </p:embeddedFont>
    <p:embeddedFont>
      <p:font typeface="Inter Medium" panose="020B0604020202020204" charset="0"/>
      <p:regular r:id="rId15"/>
    </p:embeddedFont>
  </p:embeddedFontLst>
  <p:defaultTextStyle>
    <a:defPPr>
      <a:defRPr lang="ru-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32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61237A-A217-38F1-02DB-6F27CCAB94CD}"/>
              </a:ext>
            </a:extLst>
          </p:cNvPr>
          <p:cNvSpPr>
            <a:spLocks noGrp="1"/>
          </p:cNvSpPr>
          <p:nvPr>
            <p:ph type="ctrTitle"/>
          </p:nvPr>
        </p:nvSpPr>
        <p:spPr>
          <a:xfrm>
            <a:off x="1828800" y="1346836"/>
            <a:ext cx="10972800" cy="2865120"/>
          </a:xfrm>
        </p:spPr>
        <p:txBody>
          <a:bodyPr anchor="b"/>
          <a:lstStyle>
            <a:lvl1pPr algn="ctr">
              <a:defRPr sz="7200"/>
            </a:lvl1pPr>
          </a:lstStyle>
          <a:p>
            <a:r>
              <a:rPr lang="ru-RU"/>
              <a:t>Образец заголовка</a:t>
            </a:r>
            <a:endParaRPr lang="ru-KZ"/>
          </a:p>
        </p:txBody>
      </p:sp>
      <p:sp>
        <p:nvSpPr>
          <p:cNvPr id="3" name="Подзаголовок 2">
            <a:extLst>
              <a:ext uri="{FF2B5EF4-FFF2-40B4-BE49-F238E27FC236}">
                <a16:creationId xmlns:a16="http://schemas.microsoft.com/office/drawing/2014/main" id="{3281433D-D154-B7FB-BA47-243935EA76D9}"/>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ru-RU"/>
              <a:t>Образец подзаголовка</a:t>
            </a:r>
            <a:endParaRPr lang="ru-KZ"/>
          </a:p>
        </p:txBody>
      </p:sp>
      <p:sp>
        <p:nvSpPr>
          <p:cNvPr id="4" name="Дата 3">
            <a:extLst>
              <a:ext uri="{FF2B5EF4-FFF2-40B4-BE49-F238E27FC236}">
                <a16:creationId xmlns:a16="http://schemas.microsoft.com/office/drawing/2014/main" id="{934ED0A1-91DB-325E-4FB1-57FF56B787D8}"/>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5" name="Нижний колонтитул 4">
            <a:extLst>
              <a:ext uri="{FF2B5EF4-FFF2-40B4-BE49-F238E27FC236}">
                <a16:creationId xmlns:a16="http://schemas.microsoft.com/office/drawing/2014/main" id="{0EB63F22-6BE3-30DD-D8F7-3124D2C01D7E}"/>
              </a:ext>
            </a:extLst>
          </p:cNvPr>
          <p:cNvSpPr>
            <a:spLocks noGrp="1"/>
          </p:cNvSpPr>
          <p:nvPr>
            <p:ph type="ftr" sz="quarter" idx="11"/>
          </p:nvPr>
        </p:nvSpPr>
        <p:spPr/>
        <p:txBody>
          <a:bodyPr/>
          <a:lstStyle/>
          <a:p>
            <a:endParaRPr lang="ru-KZ"/>
          </a:p>
        </p:txBody>
      </p:sp>
      <p:sp>
        <p:nvSpPr>
          <p:cNvPr id="6" name="Номер слайда 5">
            <a:extLst>
              <a:ext uri="{FF2B5EF4-FFF2-40B4-BE49-F238E27FC236}">
                <a16:creationId xmlns:a16="http://schemas.microsoft.com/office/drawing/2014/main" id="{AB5B5872-CCB2-9187-4A14-CB80A383D632}"/>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24966557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FC13C9-0654-1ED1-B673-8F083914D74B}"/>
              </a:ext>
            </a:extLst>
          </p:cNvPr>
          <p:cNvSpPr>
            <a:spLocks noGrp="1"/>
          </p:cNvSpPr>
          <p:nvPr>
            <p:ph type="title"/>
          </p:nvPr>
        </p:nvSpPr>
        <p:spPr/>
        <p:txBody>
          <a:bodyPr/>
          <a:lstStyle/>
          <a:p>
            <a:r>
              <a:rPr lang="ru-RU"/>
              <a:t>Образец заголовка</a:t>
            </a:r>
            <a:endParaRPr lang="ru-KZ"/>
          </a:p>
        </p:txBody>
      </p:sp>
      <p:sp>
        <p:nvSpPr>
          <p:cNvPr id="3" name="Вертикальный текст 2">
            <a:extLst>
              <a:ext uri="{FF2B5EF4-FFF2-40B4-BE49-F238E27FC236}">
                <a16:creationId xmlns:a16="http://schemas.microsoft.com/office/drawing/2014/main" id="{C1D0ADFB-2F0E-1F79-7676-971793E7F298}"/>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Дата 3">
            <a:extLst>
              <a:ext uri="{FF2B5EF4-FFF2-40B4-BE49-F238E27FC236}">
                <a16:creationId xmlns:a16="http://schemas.microsoft.com/office/drawing/2014/main" id="{66307C4F-7937-0DCF-5885-D8EAFA6218F0}"/>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5" name="Нижний колонтитул 4">
            <a:extLst>
              <a:ext uri="{FF2B5EF4-FFF2-40B4-BE49-F238E27FC236}">
                <a16:creationId xmlns:a16="http://schemas.microsoft.com/office/drawing/2014/main" id="{22A643FD-ECF6-13C2-F857-0CED5C1C3965}"/>
              </a:ext>
            </a:extLst>
          </p:cNvPr>
          <p:cNvSpPr>
            <a:spLocks noGrp="1"/>
          </p:cNvSpPr>
          <p:nvPr>
            <p:ph type="ftr" sz="quarter" idx="11"/>
          </p:nvPr>
        </p:nvSpPr>
        <p:spPr/>
        <p:txBody>
          <a:bodyPr/>
          <a:lstStyle/>
          <a:p>
            <a:endParaRPr lang="ru-KZ"/>
          </a:p>
        </p:txBody>
      </p:sp>
      <p:sp>
        <p:nvSpPr>
          <p:cNvPr id="6" name="Номер слайда 5">
            <a:extLst>
              <a:ext uri="{FF2B5EF4-FFF2-40B4-BE49-F238E27FC236}">
                <a16:creationId xmlns:a16="http://schemas.microsoft.com/office/drawing/2014/main" id="{D419A1BB-03EE-0745-2B94-FD6B45CF958E}"/>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14466505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A4408E85-349B-CD28-7C4E-1B151D23B7C4}"/>
              </a:ext>
            </a:extLst>
          </p:cNvPr>
          <p:cNvSpPr>
            <a:spLocks noGrp="1"/>
          </p:cNvSpPr>
          <p:nvPr>
            <p:ph type="title" orient="vert"/>
          </p:nvPr>
        </p:nvSpPr>
        <p:spPr>
          <a:xfrm>
            <a:off x="10469880" y="438150"/>
            <a:ext cx="3154680" cy="6974206"/>
          </a:xfrm>
        </p:spPr>
        <p:txBody>
          <a:bodyPr vert="eaVert"/>
          <a:lstStyle/>
          <a:p>
            <a:r>
              <a:rPr lang="ru-RU"/>
              <a:t>Образец заголовка</a:t>
            </a:r>
            <a:endParaRPr lang="ru-KZ"/>
          </a:p>
        </p:txBody>
      </p:sp>
      <p:sp>
        <p:nvSpPr>
          <p:cNvPr id="3" name="Вертикальный текст 2">
            <a:extLst>
              <a:ext uri="{FF2B5EF4-FFF2-40B4-BE49-F238E27FC236}">
                <a16:creationId xmlns:a16="http://schemas.microsoft.com/office/drawing/2014/main" id="{81CB9F52-650B-BDEF-CD61-3C11C4A1829F}"/>
              </a:ext>
            </a:extLst>
          </p:cNvPr>
          <p:cNvSpPr>
            <a:spLocks noGrp="1"/>
          </p:cNvSpPr>
          <p:nvPr>
            <p:ph type="body" orient="vert" idx="1"/>
          </p:nvPr>
        </p:nvSpPr>
        <p:spPr>
          <a:xfrm>
            <a:off x="1005840" y="438150"/>
            <a:ext cx="9281160" cy="6974206"/>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Дата 3">
            <a:extLst>
              <a:ext uri="{FF2B5EF4-FFF2-40B4-BE49-F238E27FC236}">
                <a16:creationId xmlns:a16="http://schemas.microsoft.com/office/drawing/2014/main" id="{97BF43BB-4194-7671-89C1-DCE7657E94D2}"/>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5" name="Нижний колонтитул 4">
            <a:extLst>
              <a:ext uri="{FF2B5EF4-FFF2-40B4-BE49-F238E27FC236}">
                <a16:creationId xmlns:a16="http://schemas.microsoft.com/office/drawing/2014/main" id="{F458B7E4-7B08-8CF9-52D6-8441319E477D}"/>
              </a:ext>
            </a:extLst>
          </p:cNvPr>
          <p:cNvSpPr>
            <a:spLocks noGrp="1"/>
          </p:cNvSpPr>
          <p:nvPr>
            <p:ph type="ftr" sz="quarter" idx="11"/>
          </p:nvPr>
        </p:nvSpPr>
        <p:spPr/>
        <p:txBody>
          <a:bodyPr/>
          <a:lstStyle/>
          <a:p>
            <a:endParaRPr lang="ru-KZ"/>
          </a:p>
        </p:txBody>
      </p:sp>
      <p:sp>
        <p:nvSpPr>
          <p:cNvPr id="6" name="Номер слайда 5">
            <a:extLst>
              <a:ext uri="{FF2B5EF4-FFF2-40B4-BE49-F238E27FC236}">
                <a16:creationId xmlns:a16="http://schemas.microsoft.com/office/drawing/2014/main" id="{91C224FA-5A59-D5DF-950F-B40F46F6A4C7}"/>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17550812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781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698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040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10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178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462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66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64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01EF33-4FDA-799A-2C47-EE92330F5559}"/>
              </a:ext>
            </a:extLst>
          </p:cNvPr>
          <p:cNvSpPr>
            <a:spLocks noGrp="1"/>
          </p:cNvSpPr>
          <p:nvPr>
            <p:ph type="title"/>
          </p:nvPr>
        </p:nvSpPr>
        <p:spPr/>
        <p:txBody>
          <a:bodyPr/>
          <a:lstStyle/>
          <a:p>
            <a:r>
              <a:rPr lang="ru-RU"/>
              <a:t>Образец заголовка</a:t>
            </a:r>
            <a:endParaRPr lang="ru-KZ"/>
          </a:p>
        </p:txBody>
      </p:sp>
      <p:sp>
        <p:nvSpPr>
          <p:cNvPr id="3" name="Объект 2">
            <a:extLst>
              <a:ext uri="{FF2B5EF4-FFF2-40B4-BE49-F238E27FC236}">
                <a16:creationId xmlns:a16="http://schemas.microsoft.com/office/drawing/2014/main" id="{D5A6919D-6D05-82F7-2012-7B7A95F5E72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Дата 3">
            <a:extLst>
              <a:ext uri="{FF2B5EF4-FFF2-40B4-BE49-F238E27FC236}">
                <a16:creationId xmlns:a16="http://schemas.microsoft.com/office/drawing/2014/main" id="{7FC4F9AA-D3C1-05F1-DE95-D154DC131EED}"/>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5" name="Нижний колонтитул 4">
            <a:extLst>
              <a:ext uri="{FF2B5EF4-FFF2-40B4-BE49-F238E27FC236}">
                <a16:creationId xmlns:a16="http://schemas.microsoft.com/office/drawing/2014/main" id="{5B782EEB-603E-C43D-8868-8F1DA43DA309}"/>
              </a:ext>
            </a:extLst>
          </p:cNvPr>
          <p:cNvSpPr>
            <a:spLocks noGrp="1"/>
          </p:cNvSpPr>
          <p:nvPr>
            <p:ph type="ftr" sz="quarter" idx="11"/>
          </p:nvPr>
        </p:nvSpPr>
        <p:spPr/>
        <p:txBody>
          <a:bodyPr/>
          <a:lstStyle/>
          <a:p>
            <a:endParaRPr lang="ru-KZ"/>
          </a:p>
        </p:txBody>
      </p:sp>
      <p:sp>
        <p:nvSpPr>
          <p:cNvPr id="6" name="Номер слайда 5">
            <a:extLst>
              <a:ext uri="{FF2B5EF4-FFF2-40B4-BE49-F238E27FC236}">
                <a16:creationId xmlns:a16="http://schemas.microsoft.com/office/drawing/2014/main" id="{1E44BAAC-7F8C-25A9-7301-FC180F6DB714}"/>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264368718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151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340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60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1A22AA-4688-E355-0F5C-7D6CEBC93689}"/>
              </a:ext>
            </a:extLst>
          </p:cNvPr>
          <p:cNvSpPr>
            <a:spLocks noGrp="1"/>
          </p:cNvSpPr>
          <p:nvPr>
            <p:ph type="title"/>
          </p:nvPr>
        </p:nvSpPr>
        <p:spPr>
          <a:xfrm>
            <a:off x="998220" y="2051686"/>
            <a:ext cx="12618720" cy="3423284"/>
          </a:xfrm>
        </p:spPr>
        <p:txBody>
          <a:bodyPr anchor="b"/>
          <a:lstStyle>
            <a:lvl1pPr>
              <a:defRPr sz="7200"/>
            </a:lvl1pPr>
          </a:lstStyle>
          <a:p>
            <a:r>
              <a:rPr lang="ru-RU"/>
              <a:t>Образец заголовка</a:t>
            </a:r>
            <a:endParaRPr lang="ru-KZ"/>
          </a:p>
        </p:txBody>
      </p:sp>
      <p:sp>
        <p:nvSpPr>
          <p:cNvPr id="3" name="Текст 2">
            <a:extLst>
              <a:ext uri="{FF2B5EF4-FFF2-40B4-BE49-F238E27FC236}">
                <a16:creationId xmlns:a16="http://schemas.microsoft.com/office/drawing/2014/main" id="{F44C2568-8BA2-838F-E0BB-970276D7A810}"/>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D20F232-46A9-4906-91BF-6450FD0FDDCD}"/>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5" name="Нижний колонтитул 4">
            <a:extLst>
              <a:ext uri="{FF2B5EF4-FFF2-40B4-BE49-F238E27FC236}">
                <a16:creationId xmlns:a16="http://schemas.microsoft.com/office/drawing/2014/main" id="{619C31E8-D37D-2BC0-A208-35CC8D2B169C}"/>
              </a:ext>
            </a:extLst>
          </p:cNvPr>
          <p:cNvSpPr>
            <a:spLocks noGrp="1"/>
          </p:cNvSpPr>
          <p:nvPr>
            <p:ph type="ftr" sz="quarter" idx="11"/>
          </p:nvPr>
        </p:nvSpPr>
        <p:spPr/>
        <p:txBody>
          <a:bodyPr/>
          <a:lstStyle/>
          <a:p>
            <a:endParaRPr lang="ru-KZ"/>
          </a:p>
        </p:txBody>
      </p:sp>
      <p:sp>
        <p:nvSpPr>
          <p:cNvPr id="6" name="Номер слайда 5">
            <a:extLst>
              <a:ext uri="{FF2B5EF4-FFF2-40B4-BE49-F238E27FC236}">
                <a16:creationId xmlns:a16="http://schemas.microsoft.com/office/drawing/2014/main" id="{A8457297-573D-D43F-2D73-55FDC3728B71}"/>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37275850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6A80B9-8AC2-88D2-744D-8D4A68129B95}"/>
              </a:ext>
            </a:extLst>
          </p:cNvPr>
          <p:cNvSpPr>
            <a:spLocks noGrp="1"/>
          </p:cNvSpPr>
          <p:nvPr>
            <p:ph type="title"/>
          </p:nvPr>
        </p:nvSpPr>
        <p:spPr/>
        <p:txBody>
          <a:bodyPr/>
          <a:lstStyle/>
          <a:p>
            <a:r>
              <a:rPr lang="ru-RU"/>
              <a:t>Образец заголовка</a:t>
            </a:r>
            <a:endParaRPr lang="ru-KZ"/>
          </a:p>
        </p:txBody>
      </p:sp>
      <p:sp>
        <p:nvSpPr>
          <p:cNvPr id="3" name="Объект 2">
            <a:extLst>
              <a:ext uri="{FF2B5EF4-FFF2-40B4-BE49-F238E27FC236}">
                <a16:creationId xmlns:a16="http://schemas.microsoft.com/office/drawing/2014/main" id="{99CE1D6D-EC9E-125F-B3C3-348040E61782}"/>
              </a:ext>
            </a:extLst>
          </p:cNvPr>
          <p:cNvSpPr>
            <a:spLocks noGrp="1"/>
          </p:cNvSpPr>
          <p:nvPr>
            <p:ph sz="half" idx="1"/>
          </p:nvPr>
        </p:nvSpPr>
        <p:spPr>
          <a:xfrm>
            <a:off x="1005840" y="2190750"/>
            <a:ext cx="6217920" cy="522160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Объект 3">
            <a:extLst>
              <a:ext uri="{FF2B5EF4-FFF2-40B4-BE49-F238E27FC236}">
                <a16:creationId xmlns:a16="http://schemas.microsoft.com/office/drawing/2014/main" id="{C3C8D9E4-3D25-A467-2EBA-DB2E96006C12}"/>
              </a:ext>
            </a:extLst>
          </p:cNvPr>
          <p:cNvSpPr>
            <a:spLocks noGrp="1"/>
          </p:cNvSpPr>
          <p:nvPr>
            <p:ph sz="half" idx="2"/>
          </p:nvPr>
        </p:nvSpPr>
        <p:spPr>
          <a:xfrm>
            <a:off x="7406640" y="2190750"/>
            <a:ext cx="6217920" cy="522160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5" name="Дата 4">
            <a:extLst>
              <a:ext uri="{FF2B5EF4-FFF2-40B4-BE49-F238E27FC236}">
                <a16:creationId xmlns:a16="http://schemas.microsoft.com/office/drawing/2014/main" id="{792D6546-2E12-3CF1-0B79-521B686A7836}"/>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6" name="Нижний колонтитул 5">
            <a:extLst>
              <a:ext uri="{FF2B5EF4-FFF2-40B4-BE49-F238E27FC236}">
                <a16:creationId xmlns:a16="http://schemas.microsoft.com/office/drawing/2014/main" id="{3AED0C25-CC11-D86A-E2B3-5E559A16BFB2}"/>
              </a:ext>
            </a:extLst>
          </p:cNvPr>
          <p:cNvSpPr>
            <a:spLocks noGrp="1"/>
          </p:cNvSpPr>
          <p:nvPr>
            <p:ph type="ftr" sz="quarter" idx="11"/>
          </p:nvPr>
        </p:nvSpPr>
        <p:spPr/>
        <p:txBody>
          <a:bodyPr/>
          <a:lstStyle/>
          <a:p>
            <a:endParaRPr lang="ru-KZ"/>
          </a:p>
        </p:txBody>
      </p:sp>
      <p:sp>
        <p:nvSpPr>
          <p:cNvPr id="7" name="Номер слайда 6">
            <a:extLst>
              <a:ext uri="{FF2B5EF4-FFF2-40B4-BE49-F238E27FC236}">
                <a16:creationId xmlns:a16="http://schemas.microsoft.com/office/drawing/2014/main" id="{C6F7C038-688A-B81A-F527-5B1FDFC25F2A}"/>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11012326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7759D-A908-7E30-F16C-FE6F7F1DDD53}"/>
              </a:ext>
            </a:extLst>
          </p:cNvPr>
          <p:cNvSpPr>
            <a:spLocks noGrp="1"/>
          </p:cNvSpPr>
          <p:nvPr>
            <p:ph type="title"/>
          </p:nvPr>
        </p:nvSpPr>
        <p:spPr>
          <a:xfrm>
            <a:off x="1007746" y="438150"/>
            <a:ext cx="12618720" cy="1590676"/>
          </a:xfrm>
        </p:spPr>
        <p:txBody>
          <a:bodyPr/>
          <a:lstStyle/>
          <a:p>
            <a:r>
              <a:rPr lang="ru-RU"/>
              <a:t>Образец заголовка</a:t>
            </a:r>
            <a:endParaRPr lang="ru-KZ"/>
          </a:p>
        </p:txBody>
      </p:sp>
      <p:sp>
        <p:nvSpPr>
          <p:cNvPr id="3" name="Текст 2">
            <a:extLst>
              <a:ext uri="{FF2B5EF4-FFF2-40B4-BE49-F238E27FC236}">
                <a16:creationId xmlns:a16="http://schemas.microsoft.com/office/drawing/2014/main" id="{40FBC4A5-3DBB-A69E-B36F-B3C38F173FC0}"/>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ru-RU"/>
              <a:t>Образец текста</a:t>
            </a:r>
          </a:p>
        </p:txBody>
      </p:sp>
      <p:sp>
        <p:nvSpPr>
          <p:cNvPr id="4" name="Объект 3">
            <a:extLst>
              <a:ext uri="{FF2B5EF4-FFF2-40B4-BE49-F238E27FC236}">
                <a16:creationId xmlns:a16="http://schemas.microsoft.com/office/drawing/2014/main" id="{88B257F0-20D7-2437-4E1C-241FAAE367EC}"/>
              </a:ext>
            </a:extLst>
          </p:cNvPr>
          <p:cNvSpPr>
            <a:spLocks noGrp="1"/>
          </p:cNvSpPr>
          <p:nvPr>
            <p:ph sz="half" idx="2"/>
          </p:nvPr>
        </p:nvSpPr>
        <p:spPr>
          <a:xfrm>
            <a:off x="1007746" y="3006090"/>
            <a:ext cx="6189344" cy="442150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5" name="Текст 4">
            <a:extLst>
              <a:ext uri="{FF2B5EF4-FFF2-40B4-BE49-F238E27FC236}">
                <a16:creationId xmlns:a16="http://schemas.microsoft.com/office/drawing/2014/main" id="{79B03F8C-FB73-EFB1-209B-B7A106966492}"/>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ru-RU"/>
              <a:t>Образец текста</a:t>
            </a:r>
          </a:p>
        </p:txBody>
      </p:sp>
      <p:sp>
        <p:nvSpPr>
          <p:cNvPr id="6" name="Объект 5">
            <a:extLst>
              <a:ext uri="{FF2B5EF4-FFF2-40B4-BE49-F238E27FC236}">
                <a16:creationId xmlns:a16="http://schemas.microsoft.com/office/drawing/2014/main" id="{B9A51228-3172-A300-6BB5-6C64ED878351}"/>
              </a:ext>
            </a:extLst>
          </p:cNvPr>
          <p:cNvSpPr>
            <a:spLocks noGrp="1"/>
          </p:cNvSpPr>
          <p:nvPr>
            <p:ph sz="quarter" idx="4"/>
          </p:nvPr>
        </p:nvSpPr>
        <p:spPr>
          <a:xfrm>
            <a:off x="7406640" y="3006090"/>
            <a:ext cx="6219826" cy="442150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7" name="Дата 6">
            <a:extLst>
              <a:ext uri="{FF2B5EF4-FFF2-40B4-BE49-F238E27FC236}">
                <a16:creationId xmlns:a16="http://schemas.microsoft.com/office/drawing/2014/main" id="{23C4E126-065A-3F4C-25EB-72216E6A042A}"/>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8" name="Нижний колонтитул 7">
            <a:extLst>
              <a:ext uri="{FF2B5EF4-FFF2-40B4-BE49-F238E27FC236}">
                <a16:creationId xmlns:a16="http://schemas.microsoft.com/office/drawing/2014/main" id="{2D2AC4A3-E8DB-4DF4-E2CB-7FE929E2A014}"/>
              </a:ext>
            </a:extLst>
          </p:cNvPr>
          <p:cNvSpPr>
            <a:spLocks noGrp="1"/>
          </p:cNvSpPr>
          <p:nvPr>
            <p:ph type="ftr" sz="quarter" idx="11"/>
          </p:nvPr>
        </p:nvSpPr>
        <p:spPr/>
        <p:txBody>
          <a:bodyPr/>
          <a:lstStyle/>
          <a:p>
            <a:endParaRPr lang="ru-KZ"/>
          </a:p>
        </p:txBody>
      </p:sp>
      <p:sp>
        <p:nvSpPr>
          <p:cNvPr id="9" name="Номер слайда 8">
            <a:extLst>
              <a:ext uri="{FF2B5EF4-FFF2-40B4-BE49-F238E27FC236}">
                <a16:creationId xmlns:a16="http://schemas.microsoft.com/office/drawing/2014/main" id="{48357029-CCA1-F3D4-4E6C-6DA167ED1B16}"/>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10784638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B27D6-1CEF-8771-4FF1-2FD07E00C997}"/>
              </a:ext>
            </a:extLst>
          </p:cNvPr>
          <p:cNvSpPr>
            <a:spLocks noGrp="1"/>
          </p:cNvSpPr>
          <p:nvPr>
            <p:ph type="title"/>
          </p:nvPr>
        </p:nvSpPr>
        <p:spPr/>
        <p:txBody>
          <a:bodyPr/>
          <a:lstStyle/>
          <a:p>
            <a:r>
              <a:rPr lang="ru-RU"/>
              <a:t>Образец заголовка</a:t>
            </a:r>
            <a:endParaRPr lang="ru-KZ"/>
          </a:p>
        </p:txBody>
      </p:sp>
      <p:sp>
        <p:nvSpPr>
          <p:cNvPr id="3" name="Дата 2">
            <a:extLst>
              <a:ext uri="{FF2B5EF4-FFF2-40B4-BE49-F238E27FC236}">
                <a16:creationId xmlns:a16="http://schemas.microsoft.com/office/drawing/2014/main" id="{316FE2B6-D837-247E-DDDF-5EF83946460A}"/>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4" name="Нижний колонтитул 3">
            <a:extLst>
              <a:ext uri="{FF2B5EF4-FFF2-40B4-BE49-F238E27FC236}">
                <a16:creationId xmlns:a16="http://schemas.microsoft.com/office/drawing/2014/main" id="{47687CDC-C67F-8430-3ED8-70B58CFAE3ED}"/>
              </a:ext>
            </a:extLst>
          </p:cNvPr>
          <p:cNvSpPr>
            <a:spLocks noGrp="1"/>
          </p:cNvSpPr>
          <p:nvPr>
            <p:ph type="ftr" sz="quarter" idx="11"/>
          </p:nvPr>
        </p:nvSpPr>
        <p:spPr/>
        <p:txBody>
          <a:bodyPr/>
          <a:lstStyle/>
          <a:p>
            <a:endParaRPr lang="ru-KZ"/>
          </a:p>
        </p:txBody>
      </p:sp>
      <p:sp>
        <p:nvSpPr>
          <p:cNvPr id="5" name="Номер слайда 4">
            <a:extLst>
              <a:ext uri="{FF2B5EF4-FFF2-40B4-BE49-F238E27FC236}">
                <a16:creationId xmlns:a16="http://schemas.microsoft.com/office/drawing/2014/main" id="{3171E277-1CBA-A9BA-D2A0-6E69BEE007D2}"/>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334040484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E9A0C8E-8F00-5C06-2D34-413BC45B2476}"/>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3" name="Нижний колонтитул 2">
            <a:extLst>
              <a:ext uri="{FF2B5EF4-FFF2-40B4-BE49-F238E27FC236}">
                <a16:creationId xmlns:a16="http://schemas.microsoft.com/office/drawing/2014/main" id="{937F7E26-4120-F79E-2575-B345C665EAFB}"/>
              </a:ext>
            </a:extLst>
          </p:cNvPr>
          <p:cNvSpPr>
            <a:spLocks noGrp="1"/>
          </p:cNvSpPr>
          <p:nvPr>
            <p:ph type="ftr" sz="quarter" idx="11"/>
          </p:nvPr>
        </p:nvSpPr>
        <p:spPr/>
        <p:txBody>
          <a:bodyPr/>
          <a:lstStyle/>
          <a:p>
            <a:endParaRPr lang="ru-KZ"/>
          </a:p>
        </p:txBody>
      </p:sp>
      <p:sp>
        <p:nvSpPr>
          <p:cNvPr id="4" name="Номер слайда 3">
            <a:extLst>
              <a:ext uri="{FF2B5EF4-FFF2-40B4-BE49-F238E27FC236}">
                <a16:creationId xmlns:a16="http://schemas.microsoft.com/office/drawing/2014/main" id="{B893582B-6DF7-4993-2757-8C92DAAEE1F1}"/>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181674663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D1ED93-1646-2205-89DB-1398D7E3525D}"/>
              </a:ext>
            </a:extLst>
          </p:cNvPr>
          <p:cNvSpPr>
            <a:spLocks noGrp="1"/>
          </p:cNvSpPr>
          <p:nvPr>
            <p:ph type="title"/>
          </p:nvPr>
        </p:nvSpPr>
        <p:spPr>
          <a:xfrm>
            <a:off x="1007746" y="548640"/>
            <a:ext cx="4718684" cy="1920240"/>
          </a:xfrm>
        </p:spPr>
        <p:txBody>
          <a:bodyPr anchor="b"/>
          <a:lstStyle>
            <a:lvl1pPr>
              <a:defRPr sz="3840"/>
            </a:lvl1pPr>
          </a:lstStyle>
          <a:p>
            <a:r>
              <a:rPr lang="ru-RU"/>
              <a:t>Образец заголовка</a:t>
            </a:r>
            <a:endParaRPr lang="ru-KZ"/>
          </a:p>
        </p:txBody>
      </p:sp>
      <p:sp>
        <p:nvSpPr>
          <p:cNvPr id="3" name="Объект 2">
            <a:extLst>
              <a:ext uri="{FF2B5EF4-FFF2-40B4-BE49-F238E27FC236}">
                <a16:creationId xmlns:a16="http://schemas.microsoft.com/office/drawing/2014/main" id="{2E5A25DD-9032-8B45-726A-690A949CE9DF}"/>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Текст 3">
            <a:extLst>
              <a:ext uri="{FF2B5EF4-FFF2-40B4-BE49-F238E27FC236}">
                <a16:creationId xmlns:a16="http://schemas.microsoft.com/office/drawing/2014/main" id="{3FC12EFE-0326-EF1E-3BC0-DCFB14BBBF29}"/>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ru-RU"/>
              <a:t>Образец текста</a:t>
            </a:r>
          </a:p>
        </p:txBody>
      </p:sp>
      <p:sp>
        <p:nvSpPr>
          <p:cNvPr id="5" name="Дата 4">
            <a:extLst>
              <a:ext uri="{FF2B5EF4-FFF2-40B4-BE49-F238E27FC236}">
                <a16:creationId xmlns:a16="http://schemas.microsoft.com/office/drawing/2014/main" id="{27450CFC-95D2-28A1-1BD0-EEF3374A2EC0}"/>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6" name="Нижний колонтитул 5">
            <a:extLst>
              <a:ext uri="{FF2B5EF4-FFF2-40B4-BE49-F238E27FC236}">
                <a16:creationId xmlns:a16="http://schemas.microsoft.com/office/drawing/2014/main" id="{C2361289-CD29-AFB2-201E-DA7FFA747A09}"/>
              </a:ext>
            </a:extLst>
          </p:cNvPr>
          <p:cNvSpPr>
            <a:spLocks noGrp="1"/>
          </p:cNvSpPr>
          <p:nvPr>
            <p:ph type="ftr" sz="quarter" idx="11"/>
          </p:nvPr>
        </p:nvSpPr>
        <p:spPr/>
        <p:txBody>
          <a:bodyPr/>
          <a:lstStyle/>
          <a:p>
            <a:endParaRPr lang="ru-KZ"/>
          </a:p>
        </p:txBody>
      </p:sp>
      <p:sp>
        <p:nvSpPr>
          <p:cNvPr id="7" name="Номер слайда 6">
            <a:extLst>
              <a:ext uri="{FF2B5EF4-FFF2-40B4-BE49-F238E27FC236}">
                <a16:creationId xmlns:a16="http://schemas.microsoft.com/office/drawing/2014/main" id="{8C741F3E-B099-47B1-4D3A-F3125857F7B4}"/>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37281578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11A145-7163-2EB8-84EA-4526A3594CC2}"/>
              </a:ext>
            </a:extLst>
          </p:cNvPr>
          <p:cNvSpPr>
            <a:spLocks noGrp="1"/>
          </p:cNvSpPr>
          <p:nvPr>
            <p:ph type="title"/>
          </p:nvPr>
        </p:nvSpPr>
        <p:spPr>
          <a:xfrm>
            <a:off x="1007746" y="548640"/>
            <a:ext cx="4718684" cy="1920240"/>
          </a:xfrm>
        </p:spPr>
        <p:txBody>
          <a:bodyPr anchor="b"/>
          <a:lstStyle>
            <a:lvl1pPr>
              <a:defRPr sz="3840"/>
            </a:lvl1pPr>
          </a:lstStyle>
          <a:p>
            <a:r>
              <a:rPr lang="ru-RU"/>
              <a:t>Образец заголовка</a:t>
            </a:r>
            <a:endParaRPr lang="ru-KZ"/>
          </a:p>
        </p:txBody>
      </p:sp>
      <p:sp>
        <p:nvSpPr>
          <p:cNvPr id="3" name="Рисунок 2">
            <a:extLst>
              <a:ext uri="{FF2B5EF4-FFF2-40B4-BE49-F238E27FC236}">
                <a16:creationId xmlns:a16="http://schemas.microsoft.com/office/drawing/2014/main" id="{5B484042-090E-3975-E682-79A26ABA0C19}"/>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ru-KZ"/>
          </a:p>
        </p:txBody>
      </p:sp>
      <p:sp>
        <p:nvSpPr>
          <p:cNvPr id="4" name="Текст 3">
            <a:extLst>
              <a:ext uri="{FF2B5EF4-FFF2-40B4-BE49-F238E27FC236}">
                <a16:creationId xmlns:a16="http://schemas.microsoft.com/office/drawing/2014/main" id="{B0512427-A10E-325F-ECE2-68A85DE1BDC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ru-RU"/>
              <a:t>Образец текста</a:t>
            </a:r>
          </a:p>
        </p:txBody>
      </p:sp>
      <p:sp>
        <p:nvSpPr>
          <p:cNvPr id="5" name="Дата 4">
            <a:extLst>
              <a:ext uri="{FF2B5EF4-FFF2-40B4-BE49-F238E27FC236}">
                <a16:creationId xmlns:a16="http://schemas.microsoft.com/office/drawing/2014/main" id="{D65F5B83-178C-B22D-6B42-8F14AC01B527}"/>
              </a:ext>
            </a:extLst>
          </p:cNvPr>
          <p:cNvSpPr>
            <a:spLocks noGrp="1"/>
          </p:cNvSpPr>
          <p:nvPr>
            <p:ph type="dt" sz="half" idx="10"/>
          </p:nvPr>
        </p:nvSpPr>
        <p:spPr/>
        <p:txBody>
          <a:bodyPr/>
          <a:lstStyle/>
          <a:p>
            <a:fld id="{625A28E2-3ED3-41F2-BEAC-33524E4029CE}" type="datetimeFigureOut">
              <a:rPr lang="ru-KZ" smtClean="0"/>
              <a:t>22.12.2024</a:t>
            </a:fld>
            <a:endParaRPr lang="ru-KZ"/>
          </a:p>
        </p:txBody>
      </p:sp>
      <p:sp>
        <p:nvSpPr>
          <p:cNvPr id="6" name="Нижний колонтитул 5">
            <a:extLst>
              <a:ext uri="{FF2B5EF4-FFF2-40B4-BE49-F238E27FC236}">
                <a16:creationId xmlns:a16="http://schemas.microsoft.com/office/drawing/2014/main" id="{D96CD4EF-4672-ABD3-BC8C-28CD394E8D40}"/>
              </a:ext>
            </a:extLst>
          </p:cNvPr>
          <p:cNvSpPr>
            <a:spLocks noGrp="1"/>
          </p:cNvSpPr>
          <p:nvPr>
            <p:ph type="ftr" sz="quarter" idx="11"/>
          </p:nvPr>
        </p:nvSpPr>
        <p:spPr/>
        <p:txBody>
          <a:bodyPr/>
          <a:lstStyle/>
          <a:p>
            <a:endParaRPr lang="ru-KZ"/>
          </a:p>
        </p:txBody>
      </p:sp>
      <p:sp>
        <p:nvSpPr>
          <p:cNvPr id="7" name="Номер слайда 6">
            <a:extLst>
              <a:ext uri="{FF2B5EF4-FFF2-40B4-BE49-F238E27FC236}">
                <a16:creationId xmlns:a16="http://schemas.microsoft.com/office/drawing/2014/main" id="{0B71B5B8-1886-D65A-72F9-4064CE640746}"/>
              </a:ext>
            </a:extLst>
          </p:cNvPr>
          <p:cNvSpPr>
            <a:spLocks noGrp="1"/>
          </p:cNvSpPr>
          <p:nvPr>
            <p:ph type="sldNum" sz="quarter" idx="12"/>
          </p:nvPr>
        </p:nvSpPr>
        <p:spPr/>
        <p:txBody>
          <a:bodyPr/>
          <a:lstStyle/>
          <a:p>
            <a:fld id="{ACC5C4EE-9035-43E3-A124-75FF556599D8}" type="slidenum">
              <a:rPr lang="ru-KZ" smtClean="0"/>
              <a:t>‹#›</a:t>
            </a:fld>
            <a:endParaRPr lang="ru-KZ"/>
          </a:p>
        </p:txBody>
      </p:sp>
    </p:spTree>
    <p:extLst>
      <p:ext uri="{BB962C8B-B14F-4D97-AF65-F5344CB8AC3E}">
        <p14:creationId xmlns:p14="http://schemas.microsoft.com/office/powerpoint/2010/main" val="24442330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586D8E-DF53-90C0-A1FC-D52D6D8259F1}"/>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ru-RU"/>
              <a:t>Образец заголовка</a:t>
            </a:r>
            <a:endParaRPr lang="ru-KZ"/>
          </a:p>
        </p:txBody>
      </p:sp>
      <p:sp>
        <p:nvSpPr>
          <p:cNvPr id="3" name="Текст 2">
            <a:extLst>
              <a:ext uri="{FF2B5EF4-FFF2-40B4-BE49-F238E27FC236}">
                <a16:creationId xmlns:a16="http://schemas.microsoft.com/office/drawing/2014/main" id="{DBA8E4CF-6795-0FC0-C569-516E2F2EAA0C}"/>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KZ"/>
          </a:p>
        </p:txBody>
      </p:sp>
      <p:sp>
        <p:nvSpPr>
          <p:cNvPr id="4" name="Дата 3">
            <a:extLst>
              <a:ext uri="{FF2B5EF4-FFF2-40B4-BE49-F238E27FC236}">
                <a16:creationId xmlns:a16="http://schemas.microsoft.com/office/drawing/2014/main" id="{080A6B07-7DAA-EFF1-C4A8-73BAA12DAE8E}"/>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625A28E2-3ED3-41F2-BEAC-33524E4029CE}" type="datetimeFigureOut">
              <a:rPr lang="ru-KZ" smtClean="0"/>
              <a:t>22.12.2024</a:t>
            </a:fld>
            <a:endParaRPr lang="ru-KZ"/>
          </a:p>
        </p:txBody>
      </p:sp>
      <p:sp>
        <p:nvSpPr>
          <p:cNvPr id="5" name="Нижний колонтитул 4">
            <a:extLst>
              <a:ext uri="{FF2B5EF4-FFF2-40B4-BE49-F238E27FC236}">
                <a16:creationId xmlns:a16="http://schemas.microsoft.com/office/drawing/2014/main" id="{266C78E2-B39D-C788-751B-821E1876DA42}"/>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ru-KZ"/>
          </a:p>
        </p:txBody>
      </p:sp>
      <p:sp>
        <p:nvSpPr>
          <p:cNvPr id="6" name="Номер слайда 5">
            <a:extLst>
              <a:ext uri="{FF2B5EF4-FFF2-40B4-BE49-F238E27FC236}">
                <a16:creationId xmlns:a16="http://schemas.microsoft.com/office/drawing/2014/main" id="{7D168970-D0FA-89EB-C843-AEF829D427A4}"/>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ACC5C4EE-9035-43E3-A124-75FF556599D8}" type="slidenum">
              <a:rPr lang="ru-KZ" smtClean="0"/>
              <a:t>‹#›</a:t>
            </a:fld>
            <a:endParaRPr lang="ru-KZ"/>
          </a:p>
        </p:txBody>
      </p:sp>
    </p:spTree>
    <p:extLst>
      <p:ext uri="{BB962C8B-B14F-4D97-AF65-F5344CB8AC3E}">
        <p14:creationId xmlns:p14="http://schemas.microsoft.com/office/powerpoint/2010/main" val="40552647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ru-K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85446" y="1429745"/>
            <a:ext cx="6244709" cy="4890807"/>
          </a:xfrm>
          <a:prstGeom prst="rect">
            <a:avLst/>
          </a:prstGeom>
        </p:spPr>
      </p:pic>
      <p:sp>
        <p:nvSpPr>
          <p:cNvPr id="3" name="Text 0"/>
          <p:cNvSpPr/>
          <p:nvPr/>
        </p:nvSpPr>
        <p:spPr>
          <a:xfrm>
            <a:off x="7599521" y="1704975"/>
            <a:ext cx="6244709" cy="4252674"/>
          </a:xfrm>
          <a:prstGeom prst="rect">
            <a:avLst/>
          </a:prstGeom>
          <a:noFill/>
          <a:ln/>
        </p:spPr>
        <p:txBody>
          <a:bodyPr wrap="squar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 тілінде файлдарды шифрлауға жəне дешифрлауға </a:t>
            </a:r>
            <a:r>
              <a:rPr lang="en-US" sz="4450" dirty="0" err="1">
                <a:solidFill>
                  <a:srgbClr val="030303"/>
                </a:solidFill>
                <a:latin typeface="DM Sans Semi Bold" pitchFamily="34" charset="0"/>
                <a:ea typeface="DM Sans Semi Bold" pitchFamily="34" charset="-122"/>
                <a:cs typeface="DM Sans Semi Bold" pitchFamily="34" charset="-120"/>
              </a:rPr>
              <a:t>арналған</a:t>
            </a:r>
            <a:r>
              <a:rPr lang="en-US" sz="4450" dirty="0">
                <a:solidFill>
                  <a:srgbClr val="030303"/>
                </a:solidFill>
                <a:latin typeface="DM Sans Semi Bold" pitchFamily="34" charset="0"/>
                <a:ea typeface="DM Sans Semi Bold" pitchFamily="34" charset="-122"/>
                <a:cs typeface="DM Sans Semi Bold" pitchFamily="34" charset="-120"/>
              </a:rPr>
              <a:t> </a:t>
            </a:r>
            <a:r>
              <a:rPr lang="en-US" sz="4450" dirty="0" err="1">
                <a:solidFill>
                  <a:srgbClr val="030303"/>
                </a:solidFill>
                <a:latin typeface="DM Sans Semi Bold" pitchFamily="34" charset="0"/>
                <a:ea typeface="DM Sans Semi Bold" pitchFamily="34" charset="-122"/>
                <a:cs typeface="DM Sans Semi Bold" pitchFamily="34" charset="-120"/>
              </a:rPr>
              <a:t>қосымша</a:t>
            </a:r>
            <a:r>
              <a:rPr lang="ru-RU" sz="4450">
                <a:solidFill>
                  <a:srgbClr val="030303"/>
                </a:solidFill>
                <a:latin typeface="DM Sans Semi Bold" pitchFamily="34" charset="0"/>
                <a:ea typeface="DM Sans Semi Bold" pitchFamily="34" charset="-122"/>
                <a:cs typeface="DM Sans Semi Bold" pitchFamily="34" charset="-120"/>
              </a:rPr>
              <a:t>н</a:t>
            </a:r>
            <a:r>
              <a:rPr lang="en-US" sz="4450">
                <a:solidFill>
                  <a:srgbClr val="030303"/>
                </a:solidFill>
                <a:latin typeface="DM Sans Semi Bold" pitchFamily="34" charset="0"/>
                <a:ea typeface="DM Sans Semi Bold" pitchFamily="34" charset="-122"/>
                <a:cs typeface="DM Sans Semi Bold" pitchFamily="34" charset="-120"/>
              </a:rPr>
              <a:t>ы </a:t>
            </a:r>
            <a:r>
              <a:rPr lang="en-US" sz="4450" dirty="0">
                <a:solidFill>
                  <a:srgbClr val="030303"/>
                </a:solidFill>
                <a:latin typeface="DM Sans Semi Bold" pitchFamily="34" charset="0"/>
                <a:ea typeface="DM Sans Semi Bold" pitchFamily="34" charset="-122"/>
                <a:cs typeface="DM Sans Semi Bold" pitchFamily="34" charset="-120"/>
              </a:rPr>
              <a:t>əзірлеу</a:t>
            </a:r>
            <a:endParaRPr lang="en-US" sz="4450" dirty="0"/>
          </a:p>
        </p:txBody>
      </p:sp>
      <p:sp>
        <p:nvSpPr>
          <p:cNvPr id="4" name="Text 1"/>
          <p:cNvSpPr/>
          <p:nvPr/>
        </p:nvSpPr>
        <p:spPr>
          <a:xfrm>
            <a:off x="7599521" y="5957649"/>
            <a:ext cx="6244709"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магистрант: Кемал Серік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3532" y="499586"/>
            <a:ext cx="5858232" cy="565666"/>
          </a:xfrm>
          <a:prstGeom prst="rect">
            <a:avLst/>
          </a:prstGeom>
          <a:noFill/>
          <a:ln/>
        </p:spPr>
        <p:txBody>
          <a:bodyPr wrap="none" lIns="0" tIns="0" rIns="0" bIns="0" rtlCol="0" anchor="t"/>
          <a:lstStyle/>
          <a:p>
            <a:pPr marL="0" indent="0">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Шифрлау Әдістеріне Шолу</a:t>
            </a:r>
            <a:endParaRPr lang="en-US" sz="3550" dirty="0"/>
          </a:p>
        </p:txBody>
      </p:sp>
      <p:pic>
        <p:nvPicPr>
          <p:cNvPr id="3" name="Image 0" descr="preencoded.png"/>
          <p:cNvPicPr>
            <a:picLocks noChangeAspect="1"/>
          </p:cNvPicPr>
          <p:nvPr/>
        </p:nvPicPr>
        <p:blipFill>
          <a:blip r:embed="rId3"/>
          <a:stretch>
            <a:fillRect/>
          </a:stretch>
        </p:blipFill>
        <p:spPr>
          <a:xfrm>
            <a:off x="633532" y="1427202"/>
            <a:ext cx="6681668" cy="724019"/>
          </a:xfrm>
          <a:prstGeom prst="rect">
            <a:avLst/>
          </a:prstGeom>
        </p:spPr>
      </p:pic>
      <p:sp>
        <p:nvSpPr>
          <p:cNvPr id="4" name="Text 1"/>
          <p:cNvSpPr/>
          <p:nvPr/>
        </p:nvSpPr>
        <p:spPr>
          <a:xfrm>
            <a:off x="814507" y="2422684"/>
            <a:ext cx="2262664" cy="282773"/>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Цезарь Әдісі</a:t>
            </a:r>
            <a:endParaRPr lang="en-US" sz="1750" dirty="0"/>
          </a:p>
        </p:txBody>
      </p:sp>
      <p:sp>
        <p:nvSpPr>
          <p:cNvPr id="5" name="Text 2"/>
          <p:cNvSpPr/>
          <p:nvPr/>
        </p:nvSpPr>
        <p:spPr>
          <a:xfrm>
            <a:off x="814507" y="2814042"/>
            <a:ext cx="6319718" cy="868680"/>
          </a:xfrm>
          <a:prstGeom prst="rect">
            <a:avLst/>
          </a:prstGeom>
          <a:noFill/>
          <a:ln/>
        </p:spPr>
        <p:txBody>
          <a:bodyPr wrap="squar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Бұл шифрлау әдісін Юлий Цезарь ұсынған, ол оны әскери хабарламаларды қорғау үшін қолданған. Ол қарапайым шифрлау алгоритмдеріне жатады және таңбаларды ауыстыруға негізделген.</a:t>
            </a:r>
            <a:endParaRPr lang="en-US" sz="1400" dirty="0"/>
          </a:p>
        </p:txBody>
      </p:sp>
      <p:pic>
        <p:nvPicPr>
          <p:cNvPr id="6" name="Image 1" descr="preencoded.png"/>
          <p:cNvPicPr>
            <a:picLocks noChangeAspect="1"/>
          </p:cNvPicPr>
          <p:nvPr/>
        </p:nvPicPr>
        <p:blipFill>
          <a:blip r:embed="rId4"/>
          <a:stretch>
            <a:fillRect/>
          </a:stretch>
        </p:blipFill>
        <p:spPr>
          <a:xfrm>
            <a:off x="7315200" y="1427202"/>
            <a:ext cx="6681668" cy="724019"/>
          </a:xfrm>
          <a:prstGeom prst="rect">
            <a:avLst/>
          </a:prstGeom>
        </p:spPr>
      </p:pic>
      <p:sp>
        <p:nvSpPr>
          <p:cNvPr id="7" name="Text 3"/>
          <p:cNvSpPr/>
          <p:nvPr/>
        </p:nvSpPr>
        <p:spPr>
          <a:xfrm>
            <a:off x="7496175" y="2422684"/>
            <a:ext cx="2262664" cy="282773"/>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Vigener Шифры</a:t>
            </a:r>
            <a:endParaRPr lang="en-US" sz="1750" dirty="0"/>
          </a:p>
        </p:txBody>
      </p:sp>
      <p:sp>
        <p:nvSpPr>
          <p:cNvPr id="8" name="Text 4"/>
          <p:cNvSpPr/>
          <p:nvPr/>
        </p:nvSpPr>
        <p:spPr>
          <a:xfrm>
            <a:off x="7496175" y="2814042"/>
            <a:ext cx="6319718" cy="1447800"/>
          </a:xfrm>
          <a:prstGeom prst="rect">
            <a:avLst/>
          </a:prstGeom>
          <a:noFill/>
          <a:ln/>
        </p:spPr>
        <p:txBody>
          <a:bodyPr wrap="squar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Виженер шифры, Цезарь әдісінен айырмашылығы, мәтіннің ұзындығы бойынша қайталанатын кілтті қолданады. Ол қорғаудың жоғары деңгейін қамтамасыз етеді, өйткені бастапқы мәтіннің әр таңбасы кілтке байланысты әр түрлімещысулар арқылы шифрланады.</a:t>
            </a:r>
            <a:endParaRPr lang="en-US" sz="1400" dirty="0"/>
          </a:p>
        </p:txBody>
      </p:sp>
      <p:pic>
        <p:nvPicPr>
          <p:cNvPr id="9" name="Image 2" descr="preencoded.png"/>
          <p:cNvPicPr>
            <a:picLocks noChangeAspect="1"/>
          </p:cNvPicPr>
          <p:nvPr/>
        </p:nvPicPr>
        <p:blipFill>
          <a:blip r:embed="rId5"/>
          <a:stretch>
            <a:fillRect/>
          </a:stretch>
        </p:blipFill>
        <p:spPr>
          <a:xfrm>
            <a:off x="633532" y="4714280"/>
            <a:ext cx="6681668" cy="724019"/>
          </a:xfrm>
          <a:prstGeom prst="rect">
            <a:avLst/>
          </a:prstGeom>
        </p:spPr>
      </p:pic>
      <p:sp>
        <p:nvSpPr>
          <p:cNvPr id="10" name="Text 5"/>
          <p:cNvSpPr/>
          <p:nvPr/>
        </p:nvSpPr>
        <p:spPr>
          <a:xfrm>
            <a:off x="814507" y="5709761"/>
            <a:ext cx="2262664" cy="282773"/>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Плейфэр Шифры</a:t>
            </a:r>
            <a:endParaRPr lang="en-US" sz="1750" dirty="0"/>
          </a:p>
        </p:txBody>
      </p:sp>
      <p:sp>
        <p:nvSpPr>
          <p:cNvPr id="11" name="Text 6"/>
          <p:cNvSpPr/>
          <p:nvPr/>
        </p:nvSpPr>
        <p:spPr>
          <a:xfrm>
            <a:off x="814507" y="6101120"/>
            <a:ext cx="6319718" cy="1447800"/>
          </a:xfrm>
          <a:prstGeom prst="rect">
            <a:avLst/>
          </a:prstGeom>
          <a:noFill/>
          <a:ln/>
        </p:spPr>
        <p:txBody>
          <a:bodyPr wrap="squar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Плейфэр шифры әр таңбалар жұбы бірге өңделетін 5x5 (немесе басқа өлшемдегі) тордан тұратын әріптер кестесін пайдаланады. Таңбалар жұбы бір жолда, бағанда немесе олардың қиылысында орналасқан басқа жұппен ауыстырылады, бұл белгілі бір қорғаныс деңгейін қамтамасыз етеді.</a:t>
            </a:r>
            <a:endParaRPr lang="en-US" sz="1400" dirty="0"/>
          </a:p>
        </p:txBody>
      </p:sp>
      <p:pic>
        <p:nvPicPr>
          <p:cNvPr id="12" name="Image 3" descr="preencoded.png"/>
          <p:cNvPicPr>
            <a:picLocks noChangeAspect="1"/>
          </p:cNvPicPr>
          <p:nvPr/>
        </p:nvPicPr>
        <p:blipFill>
          <a:blip r:embed="rId6"/>
          <a:stretch>
            <a:fillRect/>
          </a:stretch>
        </p:blipFill>
        <p:spPr>
          <a:xfrm>
            <a:off x="7315200" y="4714280"/>
            <a:ext cx="6681668" cy="724019"/>
          </a:xfrm>
          <a:prstGeom prst="rect">
            <a:avLst/>
          </a:prstGeom>
        </p:spPr>
      </p:pic>
      <p:sp>
        <p:nvSpPr>
          <p:cNvPr id="13" name="Text 7"/>
          <p:cNvSpPr/>
          <p:nvPr/>
        </p:nvSpPr>
        <p:spPr>
          <a:xfrm>
            <a:off x="7496175" y="5709761"/>
            <a:ext cx="4063127" cy="282773"/>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AES (Advanced Encryption Standard)</a:t>
            </a:r>
            <a:endParaRPr lang="en-US" sz="1750" dirty="0"/>
          </a:p>
        </p:txBody>
      </p:sp>
      <p:sp>
        <p:nvSpPr>
          <p:cNvPr id="14" name="Text 8"/>
          <p:cNvSpPr/>
          <p:nvPr/>
        </p:nvSpPr>
        <p:spPr>
          <a:xfrm>
            <a:off x="7496175" y="6101120"/>
            <a:ext cx="6319718" cy="1447800"/>
          </a:xfrm>
          <a:prstGeom prst="rect">
            <a:avLst/>
          </a:prstGeom>
          <a:noFill/>
          <a:ln/>
        </p:spPr>
        <p:txBody>
          <a:bodyPr wrap="squar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AES-көптеген заманауи жүйелерде деректерді қорғау үшін қолданылатын заманауи симметриялы шифрлау стандарты. Ол бекітілген ұзындықтағы блоктарды (128 бит) және 128, 192 немесе 256 биттік кілттерді пайдалану арқылы қауіпсіздіктің жоғары деңгейін қамтамасыз етеді.</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3872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Қорытынды</a:t>
            </a:r>
            <a:endParaRPr lang="en-US" sz="4450" dirty="0"/>
          </a:p>
        </p:txBody>
      </p:sp>
      <p:sp>
        <p:nvSpPr>
          <p:cNvPr id="4" name="Text 1"/>
          <p:cNvSpPr/>
          <p:nvPr/>
        </p:nvSpPr>
        <p:spPr>
          <a:xfrm>
            <a:off x="6280190" y="3187660"/>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Windows Forms интерфейсін қолдана отырып, AES, Vigener, Цезарь, Плейфер  алгоритмдеріне негізделген шифрлау жүйесін әзірлеу және тестілеу деректерді қорғаудың тиімді және сенімді шешімін жасады. Қазіргі цифрлық әлемде деректердің құпиялылығы мен қауіпсіздігін қамтамасыз ету қажеттілікке айналады және әзірленген қолданба пайдаланушыларға олардың ақпаратын қорғаудың ыңғайлы құралын ұсына отырып, осы қажеттіліктерді қанағаттандырады.</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075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Цифрлық технологиялардың дамуымен бірге деректерді қорғау қауіпсіздіктің маңызды бөлігіне айналды. Бұл күндері миллиардтаған құрылғылар мен жүйелер күн сайын үлкен көлемдегі ақпаратты өңдейді және жеткізеді, бұл оларды кибершабуылдардың ықтимал нысандарына айналдырады.</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5607"/>
            <a:ext cx="7428071"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Киберқауіпсіздік: Өзектілігі</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Қауіптің Деңгейі</a:t>
            </a:r>
            <a:endParaRPr lang="en-US" sz="2200" dirty="0"/>
          </a:p>
        </p:txBody>
      </p:sp>
      <p:sp>
        <p:nvSpPr>
          <p:cNvPr id="4" name="Text 2"/>
          <p:cNvSpPr/>
          <p:nvPr/>
        </p:nvSpPr>
        <p:spPr>
          <a:xfrm>
            <a:off x="793790" y="385250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Деректердің бұзылуы немесе жүйелерге шабуыл жасау жойқын болуы мүмкін. Мысалы, үлкен аурухананың дерекқорын бұзу пациенттер туралы құпия ақпаратты ашуға, медициналық процедуралардың кешігуіне немесе тіпті олардың өміріне қауіп төндіруі мүмкін.</a:t>
            </a:r>
            <a:endParaRPr lang="en-US" sz="1750" dirty="0"/>
          </a:p>
        </p:txBody>
      </p:sp>
      <p:sp>
        <p:nvSpPr>
          <p:cNvPr id="5" name="Text 3"/>
          <p:cNvSpPr/>
          <p:nvPr/>
        </p:nvSpPr>
        <p:spPr>
          <a:xfrm>
            <a:off x="7599521" y="3271361"/>
            <a:ext cx="3070503" cy="354330"/>
          </a:xfrm>
          <a:prstGeom prst="rect">
            <a:avLst/>
          </a:prstGeom>
          <a:noFill/>
          <a:ln/>
        </p:spPr>
        <p:txBody>
          <a:bodyPr wrap="none" lIns="0" tIns="0" rIns="0" bIns="0" rtlCol="0" anchor="t"/>
          <a:lstStyle/>
          <a:p>
            <a:pPr marL="0" indent="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Қаржылық Шығындар</a:t>
            </a:r>
            <a:endParaRPr lang="en-US" sz="2200" dirty="0"/>
          </a:p>
        </p:txBody>
      </p:sp>
      <p:sp>
        <p:nvSpPr>
          <p:cNvPr id="6" name="Text 4"/>
          <p:cNvSpPr/>
          <p:nvPr/>
        </p:nvSpPr>
        <p:spPr>
          <a:xfrm>
            <a:off x="7599521" y="3852505"/>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Бизнестегі мұндай оқиғалар миллиондаған доллар шығын әкелуі мүмкін және компанияның беделіне орны толмас зиян келтіруі мүмкін. Есептер кибершабуылдар 2023 жылға қарай 10 триллион доллар шығынға әкелуі мүмкін екенін көрсетеді.</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9366" y="1099899"/>
            <a:ext cx="6781562" cy="570905"/>
          </a:xfrm>
          <a:prstGeom prst="rect">
            <a:avLst/>
          </a:prstGeom>
          <a:noFill/>
          <a:ln/>
        </p:spPr>
        <p:txBody>
          <a:bodyPr wrap="none" lIns="0" tIns="0" rIns="0" bIns="0" rtlCol="0" anchor="t"/>
          <a:lstStyle/>
          <a:p>
            <a:pPr marL="0" indent="0">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Киберқауіпсіздік: Үздіксіз Даму</a:t>
            </a:r>
            <a:endParaRPr lang="en-US" sz="3550" dirty="0"/>
          </a:p>
        </p:txBody>
      </p:sp>
      <p:sp>
        <p:nvSpPr>
          <p:cNvPr id="4" name="Shape 1"/>
          <p:cNvSpPr/>
          <p:nvPr/>
        </p:nvSpPr>
        <p:spPr>
          <a:xfrm>
            <a:off x="639366" y="2150269"/>
            <a:ext cx="411004" cy="411004"/>
          </a:xfrm>
          <a:prstGeom prst="roundRect">
            <a:avLst>
              <a:gd name="adj" fmla="val 6668"/>
            </a:avLst>
          </a:prstGeom>
          <a:solidFill>
            <a:srgbClr val="F2EEEE"/>
          </a:solidFill>
          <a:ln/>
        </p:spPr>
      </p:sp>
      <p:sp>
        <p:nvSpPr>
          <p:cNvPr id="5" name="Text 2"/>
          <p:cNvSpPr/>
          <p:nvPr/>
        </p:nvSpPr>
        <p:spPr>
          <a:xfrm>
            <a:off x="797123" y="2218730"/>
            <a:ext cx="95369" cy="274082"/>
          </a:xfrm>
          <a:prstGeom prst="rect">
            <a:avLst/>
          </a:prstGeom>
          <a:noFill/>
          <a:ln/>
        </p:spPr>
        <p:txBody>
          <a:bodyPr wrap="none" lIns="0" tIns="0" rIns="0" bIns="0" rtlCol="0" anchor="t"/>
          <a:lstStyle/>
          <a:p>
            <a:pPr marL="0" indent="0" algn="ctr">
              <a:lnSpc>
                <a:spcPts val="2150"/>
              </a:lnSpc>
              <a:buNone/>
            </a:pPr>
            <a:r>
              <a:rPr lang="en-US" sz="2150" dirty="0">
                <a:solidFill>
                  <a:srgbClr val="464646"/>
                </a:solidFill>
                <a:latin typeface="DM Sans Semi Bold" pitchFamily="34" charset="0"/>
                <a:ea typeface="DM Sans Semi Bold" pitchFamily="34" charset="-122"/>
                <a:cs typeface="DM Sans Semi Bold" pitchFamily="34" charset="-120"/>
              </a:rPr>
              <a:t>1</a:t>
            </a:r>
            <a:endParaRPr lang="en-US" sz="2150" dirty="0"/>
          </a:p>
        </p:txBody>
      </p:sp>
      <p:sp>
        <p:nvSpPr>
          <p:cNvPr id="6" name="Text 3"/>
          <p:cNvSpPr/>
          <p:nvPr/>
        </p:nvSpPr>
        <p:spPr>
          <a:xfrm>
            <a:off x="1233011" y="2150269"/>
            <a:ext cx="2283738" cy="285393"/>
          </a:xfrm>
          <a:prstGeom prst="rect">
            <a:avLst/>
          </a:prstGeom>
          <a:noFill/>
          <a:ln/>
        </p:spPr>
        <p:txBody>
          <a:bodyPr wrap="none" lIns="0" tIns="0" rIns="0" bIns="0" rtlCol="0" anchor="t"/>
          <a:lstStyle/>
          <a:p>
            <a:pPr marL="0" indent="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Жаңа Қауіптер</a:t>
            </a:r>
            <a:endParaRPr lang="en-US" sz="1750" dirty="0"/>
          </a:p>
        </p:txBody>
      </p:sp>
      <p:sp>
        <p:nvSpPr>
          <p:cNvPr id="7" name="Text 4"/>
          <p:cNvSpPr/>
          <p:nvPr/>
        </p:nvSpPr>
        <p:spPr>
          <a:xfrm>
            <a:off x="1233011" y="2545199"/>
            <a:ext cx="3247668" cy="1754505"/>
          </a:xfrm>
          <a:prstGeom prst="rect">
            <a:avLst/>
          </a:prstGeom>
          <a:noFill/>
          <a:ln/>
        </p:spPr>
        <p:txBody>
          <a:bodyPr wrap="square" lIns="0" tIns="0" rIns="0" bIns="0" rtlCol="0" anchor="t"/>
          <a:lstStyle/>
          <a:p>
            <a:pPr marL="0" indent="0">
              <a:lnSpc>
                <a:spcPts val="2300"/>
              </a:lnSpc>
              <a:buNone/>
            </a:pPr>
            <a:r>
              <a:rPr lang="en-US" sz="1400" dirty="0">
                <a:solidFill>
                  <a:srgbClr val="464646"/>
                </a:solidFill>
                <a:latin typeface="Inter Medium" pitchFamily="34" charset="0"/>
                <a:ea typeface="Inter Medium" pitchFamily="34" charset="-122"/>
                <a:cs typeface="Inter Medium" pitchFamily="34" charset="-120"/>
              </a:rPr>
              <a:t>Киберқауіпсіздік үздіксіз ілгерілеуді талап етеді. Бұл тек кәсіпқойлар үшін проблема емес, бұл цифрлық шешімдерді әзірлеу үшін жұмыс істейтіндердің барлығына қатысты.</a:t>
            </a:r>
            <a:endParaRPr lang="en-US" sz="1400" dirty="0"/>
          </a:p>
        </p:txBody>
      </p:sp>
      <p:sp>
        <p:nvSpPr>
          <p:cNvPr id="8" name="Shape 5"/>
          <p:cNvSpPr/>
          <p:nvPr/>
        </p:nvSpPr>
        <p:spPr>
          <a:xfrm>
            <a:off x="4663321" y="2150269"/>
            <a:ext cx="411004" cy="411004"/>
          </a:xfrm>
          <a:prstGeom prst="roundRect">
            <a:avLst>
              <a:gd name="adj" fmla="val 6668"/>
            </a:avLst>
          </a:prstGeom>
          <a:solidFill>
            <a:srgbClr val="F2EEEE"/>
          </a:solidFill>
          <a:ln/>
        </p:spPr>
      </p:sp>
      <p:sp>
        <p:nvSpPr>
          <p:cNvPr id="9" name="Text 6"/>
          <p:cNvSpPr/>
          <p:nvPr/>
        </p:nvSpPr>
        <p:spPr>
          <a:xfrm>
            <a:off x="4789765" y="2218730"/>
            <a:ext cx="158115" cy="274082"/>
          </a:xfrm>
          <a:prstGeom prst="rect">
            <a:avLst/>
          </a:prstGeom>
          <a:noFill/>
          <a:ln/>
        </p:spPr>
        <p:txBody>
          <a:bodyPr wrap="none" lIns="0" tIns="0" rIns="0" bIns="0" rtlCol="0" anchor="t"/>
          <a:lstStyle/>
          <a:p>
            <a:pPr marL="0" indent="0" algn="ctr">
              <a:lnSpc>
                <a:spcPts val="2150"/>
              </a:lnSpc>
              <a:buNone/>
            </a:pPr>
            <a:r>
              <a:rPr lang="en-US" sz="2150" dirty="0">
                <a:solidFill>
                  <a:srgbClr val="464646"/>
                </a:solidFill>
                <a:latin typeface="DM Sans Semi Bold" pitchFamily="34" charset="0"/>
                <a:ea typeface="DM Sans Semi Bold" pitchFamily="34" charset="-122"/>
                <a:cs typeface="DM Sans Semi Bold" pitchFamily="34" charset="-120"/>
              </a:rPr>
              <a:t>2</a:t>
            </a:r>
            <a:endParaRPr lang="en-US" sz="2150" dirty="0"/>
          </a:p>
        </p:txBody>
      </p:sp>
      <p:sp>
        <p:nvSpPr>
          <p:cNvPr id="10" name="Text 7"/>
          <p:cNvSpPr/>
          <p:nvPr/>
        </p:nvSpPr>
        <p:spPr>
          <a:xfrm>
            <a:off x="5256967" y="2150269"/>
            <a:ext cx="2283738" cy="285393"/>
          </a:xfrm>
          <a:prstGeom prst="rect">
            <a:avLst/>
          </a:prstGeom>
          <a:noFill/>
          <a:ln/>
        </p:spPr>
        <p:txBody>
          <a:bodyPr wrap="none" lIns="0" tIns="0" rIns="0" bIns="0" rtlCol="0" anchor="t"/>
          <a:lstStyle/>
          <a:p>
            <a:pPr marL="0" indent="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Жаңа Құралдар</a:t>
            </a:r>
            <a:endParaRPr lang="en-US" sz="1750" dirty="0"/>
          </a:p>
        </p:txBody>
      </p:sp>
      <p:sp>
        <p:nvSpPr>
          <p:cNvPr id="11" name="Text 8"/>
          <p:cNvSpPr/>
          <p:nvPr/>
        </p:nvSpPr>
        <p:spPr>
          <a:xfrm>
            <a:off x="5256967" y="2545199"/>
            <a:ext cx="3247668" cy="2924175"/>
          </a:xfrm>
          <a:prstGeom prst="rect">
            <a:avLst/>
          </a:prstGeom>
          <a:noFill/>
          <a:ln/>
        </p:spPr>
        <p:txBody>
          <a:bodyPr wrap="square" lIns="0" tIns="0" rIns="0" bIns="0" rtlCol="0" anchor="t"/>
          <a:lstStyle/>
          <a:p>
            <a:pPr marL="0" indent="0">
              <a:lnSpc>
                <a:spcPts val="2300"/>
              </a:lnSpc>
              <a:buNone/>
            </a:pPr>
            <a:r>
              <a:rPr lang="en-US" sz="1400" dirty="0">
                <a:solidFill>
                  <a:srgbClr val="464646"/>
                </a:solidFill>
                <a:latin typeface="Inter Medium" pitchFamily="34" charset="0"/>
                <a:ea typeface="Inter Medium" pitchFamily="34" charset="-122"/>
                <a:cs typeface="Inter Medium" pitchFamily="34" charset="-120"/>
              </a:rPr>
              <a:t>Болашақ программисттер деректерді қорғаудың жаңа құралдары мен технологияларын жасауға дайын болуы керек. Мысалы, 2020 жылдары фишинг пен зиянды бағдарламаны қолданатын шабуылдар саны 20% - ға өсті. Бұл күрделі шифрлау алгоритмдерін енгізу өте маңызды екенін көрсетеді.</a:t>
            </a:r>
            <a:endParaRPr lang="en-US" sz="1400" dirty="0"/>
          </a:p>
        </p:txBody>
      </p:sp>
      <p:sp>
        <p:nvSpPr>
          <p:cNvPr id="12" name="Shape 9"/>
          <p:cNvSpPr/>
          <p:nvPr/>
        </p:nvSpPr>
        <p:spPr>
          <a:xfrm>
            <a:off x="639366" y="5857518"/>
            <a:ext cx="411004" cy="411004"/>
          </a:xfrm>
          <a:prstGeom prst="roundRect">
            <a:avLst>
              <a:gd name="adj" fmla="val 6668"/>
            </a:avLst>
          </a:prstGeom>
          <a:solidFill>
            <a:srgbClr val="F2EEEE"/>
          </a:solidFill>
          <a:ln/>
        </p:spPr>
      </p:sp>
      <p:sp>
        <p:nvSpPr>
          <p:cNvPr id="13" name="Text 10"/>
          <p:cNvSpPr/>
          <p:nvPr/>
        </p:nvSpPr>
        <p:spPr>
          <a:xfrm>
            <a:off x="762714" y="5925979"/>
            <a:ext cx="164187" cy="274082"/>
          </a:xfrm>
          <a:prstGeom prst="rect">
            <a:avLst/>
          </a:prstGeom>
          <a:noFill/>
          <a:ln/>
        </p:spPr>
        <p:txBody>
          <a:bodyPr wrap="none" lIns="0" tIns="0" rIns="0" bIns="0" rtlCol="0" anchor="t"/>
          <a:lstStyle/>
          <a:p>
            <a:pPr marL="0" indent="0" algn="ctr">
              <a:lnSpc>
                <a:spcPts val="2150"/>
              </a:lnSpc>
              <a:buNone/>
            </a:pPr>
            <a:r>
              <a:rPr lang="en-US" sz="2150" dirty="0">
                <a:solidFill>
                  <a:srgbClr val="464646"/>
                </a:solidFill>
                <a:latin typeface="DM Sans Semi Bold" pitchFamily="34" charset="0"/>
                <a:ea typeface="DM Sans Semi Bold" pitchFamily="34" charset="-122"/>
                <a:cs typeface="DM Sans Semi Bold" pitchFamily="34" charset="-120"/>
              </a:rPr>
              <a:t>3</a:t>
            </a:r>
            <a:endParaRPr lang="en-US" sz="2150" dirty="0"/>
          </a:p>
        </p:txBody>
      </p:sp>
      <p:sp>
        <p:nvSpPr>
          <p:cNvPr id="14" name="Text 11"/>
          <p:cNvSpPr/>
          <p:nvPr/>
        </p:nvSpPr>
        <p:spPr>
          <a:xfrm>
            <a:off x="1233011" y="5857518"/>
            <a:ext cx="2283738" cy="285393"/>
          </a:xfrm>
          <a:prstGeom prst="rect">
            <a:avLst/>
          </a:prstGeom>
          <a:noFill/>
          <a:ln/>
        </p:spPr>
        <p:txBody>
          <a:bodyPr wrap="none" lIns="0" tIns="0" rIns="0" bIns="0" rtlCol="0" anchor="t"/>
          <a:lstStyle/>
          <a:p>
            <a:pPr marL="0" indent="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Шифрлаудың Рөлі</a:t>
            </a:r>
            <a:endParaRPr lang="en-US" sz="1750" dirty="0"/>
          </a:p>
        </p:txBody>
      </p:sp>
      <p:sp>
        <p:nvSpPr>
          <p:cNvPr id="15" name="Text 12"/>
          <p:cNvSpPr/>
          <p:nvPr/>
        </p:nvSpPr>
        <p:spPr>
          <a:xfrm>
            <a:off x="1233011" y="6252448"/>
            <a:ext cx="7271623" cy="877253"/>
          </a:xfrm>
          <a:prstGeom prst="rect">
            <a:avLst/>
          </a:prstGeom>
          <a:noFill/>
          <a:ln/>
        </p:spPr>
        <p:txBody>
          <a:bodyPr wrap="square" lIns="0" tIns="0" rIns="0" bIns="0" rtlCol="0" anchor="t"/>
          <a:lstStyle/>
          <a:p>
            <a:pPr marL="0" indent="0">
              <a:lnSpc>
                <a:spcPts val="2300"/>
              </a:lnSpc>
              <a:buNone/>
            </a:pPr>
            <a:r>
              <a:rPr lang="en-US" sz="1400" dirty="0">
                <a:solidFill>
                  <a:srgbClr val="464646"/>
                </a:solidFill>
                <a:latin typeface="Inter Medium" pitchFamily="34" charset="0"/>
                <a:ea typeface="Inter Medium" pitchFamily="34" charset="-122"/>
                <a:cs typeface="Inter Medium" pitchFamily="34" charset="-120"/>
              </a:rPr>
              <a:t>AES және RSA сияқты шифрлау стандарттарын әзірлеу деректерді қорғауды айтарлықтай жақсартты. Бұл стратегиялар онлайн төлемдерді қорғаудан бастап хат алмасуды қорғауға дейін барлық жерде қолданылады.</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Зерттеудің Мақсаты</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Бұл зерттеу пайдаланушы кілттерін қолдана отырып, деректерді шифрлаудың қарапайым схемаларының жұмыс негіздерін зерттеуге, сондай-ақ қазіргі цифрлық жүйелердегі ақпаратты қорғау контекстінде олардың тиімділігін талдауға бағытталған.</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6362" y="739497"/>
            <a:ext cx="4643318" cy="580430"/>
          </a:xfrm>
          <a:prstGeom prst="rect">
            <a:avLst/>
          </a:prstGeom>
          <a:noFill/>
          <a:ln/>
        </p:spPr>
        <p:txBody>
          <a:bodyPr wrap="none" lIns="0" tIns="0" rIns="0" bIns="0" rtlCol="0" anchor="t"/>
          <a:lstStyle/>
          <a:p>
            <a:pPr marL="0" indent="0">
              <a:lnSpc>
                <a:spcPts val="4550"/>
              </a:lnSpc>
              <a:buNone/>
            </a:pPr>
            <a:r>
              <a:rPr lang="en-US" sz="3650" dirty="0">
                <a:solidFill>
                  <a:srgbClr val="030303"/>
                </a:solidFill>
                <a:latin typeface="DM Sans Semi Bold" pitchFamily="34" charset="0"/>
                <a:ea typeface="DM Sans Semi Bold" pitchFamily="34" charset="-122"/>
                <a:cs typeface="DM Sans Semi Bold" pitchFamily="34" charset="-120"/>
              </a:rPr>
              <a:t>Зерттеу Міндеттері</a:t>
            </a:r>
            <a:endParaRPr lang="en-US" sz="3650" dirty="0"/>
          </a:p>
        </p:txBody>
      </p:sp>
      <p:sp>
        <p:nvSpPr>
          <p:cNvPr id="4" name="Shape 1"/>
          <p:cNvSpPr/>
          <p:nvPr/>
        </p:nvSpPr>
        <p:spPr>
          <a:xfrm>
            <a:off x="6136362" y="1598414"/>
            <a:ext cx="3829288" cy="3150156"/>
          </a:xfrm>
          <a:prstGeom prst="roundRect">
            <a:avLst>
              <a:gd name="adj" fmla="val 884"/>
            </a:avLst>
          </a:prstGeom>
          <a:solidFill>
            <a:srgbClr val="F2EEEE"/>
          </a:solidFill>
          <a:ln/>
        </p:spPr>
      </p:sp>
      <p:sp>
        <p:nvSpPr>
          <p:cNvPr id="5" name="Text 2"/>
          <p:cNvSpPr/>
          <p:nvPr/>
        </p:nvSpPr>
        <p:spPr>
          <a:xfrm>
            <a:off x="6321981" y="1784033"/>
            <a:ext cx="2321600" cy="290155"/>
          </a:xfrm>
          <a:prstGeom prst="rect">
            <a:avLst/>
          </a:prstGeom>
          <a:noFill/>
          <a:ln/>
        </p:spPr>
        <p:txBody>
          <a:bodyPr wrap="none" lIns="0" tIns="0" rIns="0" bIns="0" rtlCol="0" anchor="t"/>
          <a:lstStyle/>
          <a:p>
            <a:pPr marL="0" indent="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Негізгі Принциптер</a:t>
            </a:r>
            <a:endParaRPr lang="en-US" sz="1800" dirty="0"/>
          </a:p>
        </p:txBody>
      </p:sp>
      <p:sp>
        <p:nvSpPr>
          <p:cNvPr id="6" name="Text 3"/>
          <p:cNvSpPr/>
          <p:nvPr/>
        </p:nvSpPr>
        <p:spPr>
          <a:xfrm>
            <a:off x="6321981" y="2185511"/>
            <a:ext cx="3458051" cy="2377440"/>
          </a:xfrm>
          <a:prstGeom prst="rect">
            <a:avLst/>
          </a:prstGeom>
          <a:noFill/>
          <a:ln/>
        </p:spPr>
        <p:txBody>
          <a:bodyPr wrap="square" lIns="0" tIns="0" rIns="0" bIns="0" rtlCol="0" anchor="t"/>
          <a:lstStyle/>
          <a:p>
            <a:pPr marL="0" indent="0">
              <a:lnSpc>
                <a:spcPts val="2300"/>
              </a:lnSpc>
              <a:buNone/>
            </a:pPr>
            <a:r>
              <a:rPr lang="en-US" sz="1450" dirty="0">
                <a:solidFill>
                  <a:srgbClr val="464646"/>
                </a:solidFill>
                <a:latin typeface="Inter Medium" pitchFamily="34" charset="0"/>
                <a:ea typeface="Inter Medium" pitchFamily="34" charset="-122"/>
                <a:cs typeface="Inter Medium" pitchFamily="34" charset="-120"/>
              </a:rPr>
              <a:t>Деректерді шифрлаудың негізгі принциптерін талдау және жалпылау. Қарапайым шифрлау схемаларын, соның ішінде олардың мүмкіндіктері мен шектеулерін қарастыру және симметриялы және асимметриялық Алгоритмдер сияқты негізгі әдістерді үйрену.</a:t>
            </a:r>
            <a:endParaRPr lang="en-US" sz="1450" dirty="0"/>
          </a:p>
        </p:txBody>
      </p:sp>
      <p:sp>
        <p:nvSpPr>
          <p:cNvPr id="7" name="Shape 4"/>
          <p:cNvSpPr/>
          <p:nvPr/>
        </p:nvSpPr>
        <p:spPr>
          <a:xfrm>
            <a:off x="10151269" y="1598414"/>
            <a:ext cx="3829288" cy="3150156"/>
          </a:xfrm>
          <a:prstGeom prst="roundRect">
            <a:avLst>
              <a:gd name="adj" fmla="val 884"/>
            </a:avLst>
          </a:prstGeom>
          <a:solidFill>
            <a:srgbClr val="F2EEEE"/>
          </a:solidFill>
          <a:ln/>
        </p:spPr>
      </p:sp>
      <p:sp>
        <p:nvSpPr>
          <p:cNvPr id="8" name="Text 5"/>
          <p:cNvSpPr/>
          <p:nvPr/>
        </p:nvSpPr>
        <p:spPr>
          <a:xfrm>
            <a:off x="10336887" y="1784033"/>
            <a:ext cx="2321600" cy="290155"/>
          </a:xfrm>
          <a:prstGeom prst="rect">
            <a:avLst/>
          </a:prstGeom>
          <a:noFill/>
          <a:ln/>
        </p:spPr>
        <p:txBody>
          <a:bodyPr wrap="none" lIns="0" tIns="0" rIns="0" bIns="0" rtlCol="0" anchor="t"/>
          <a:lstStyle/>
          <a:p>
            <a:pPr marL="0" indent="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Кілттердің Рөлі</a:t>
            </a:r>
            <a:endParaRPr lang="en-US" sz="1800" dirty="0"/>
          </a:p>
        </p:txBody>
      </p:sp>
      <p:sp>
        <p:nvSpPr>
          <p:cNvPr id="9" name="Text 6"/>
          <p:cNvSpPr/>
          <p:nvPr/>
        </p:nvSpPr>
        <p:spPr>
          <a:xfrm>
            <a:off x="10336887" y="2185511"/>
            <a:ext cx="3458051" cy="1485900"/>
          </a:xfrm>
          <a:prstGeom prst="rect">
            <a:avLst/>
          </a:prstGeom>
          <a:noFill/>
          <a:ln/>
        </p:spPr>
        <p:txBody>
          <a:bodyPr wrap="square" lIns="0" tIns="0" rIns="0" bIns="0" rtlCol="0" anchor="t"/>
          <a:lstStyle/>
          <a:p>
            <a:pPr marL="0" indent="0">
              <a:lnSpc>
                <a:spcPts val="2300"/>
              </a:lnSpc>
              <a:buNone/>
            </a:pPr>
            <a:r>
              <a:rPr lang="en-US" sz="1450" dirty="0">
                <a:solidFill>
                  <a:srgbClr val="464646"/>
                </a:solidFill>
                <a:latin typeface="Inter Medium" pitchFamily="34" charset="0"/>
                <a:ea typeface="Inter Medium" pitchFamily="34" charset="-122"/>
                <a:cs typeface="Inter Medium" pitchFamily="34" charset="-120"/>
              </a:rPr>
              <a:t>Деректерді қорғау жүйелеріндегі кілттердің мағынасын зерттеу. Олардың ақпаратты қорғау құралы ретіндегі рөлін бағалау және әртүрлі контексттердегі тиімділігін талдау.</a:t>
            </a:r>
            <a:endParaRPr lang="en-US" sz="1450" dirty="0"/>
          </a:p>
        </p:txBody>
      </p:sp>
      <p:sp>
        <p:nvSpPr>
          <p:cNvPr id="10" name="Shape 7"/>
          <p:cNvSpPr/>
          <p:nvPr/>
        </p:nvSpPr>
        <p:spPr>
          <a:xfrm>
            <a:off x="6136362" y="4934188"/>
            <a:ext cx="3829288" cy="2555796"/>
          </a:xfrm>
          <a:prstGeom prst="roundRect">
            <a:avLst>
              <a:gd name="adj" fmla="val 1090"/>
            </a:avLst>
          </a:prstGeom>
          <a:solidFill>
            <a:srgbClr val="F2EEEE"/>
          </a:solidFill>
          <a:ln/>
        </p:spPr>
      </p:sp>
      <p:sp>
        <p:nvSpPr>
          <p:cNvPr id="11" name="Text 8"/>
          <p:cNvSpPr/>
          <p:nvPr/>
        </p:nvSpPr>
        <p:spPr>
          <a:xfrm>
            <a:off x="6321981" y="5119807"/>
            <a:ext cx="2910007" cy="290155"/>
          </a:xfrm>
          <a:prstGeom prst="rect">
            <a:avLst/>
          </a:prstGeom>
          <a:noFill/>
          <a:ln/>
        </p:spPr>
        <p:txBody>
          <a:bodyPr wrap="none" lIns="0" tIns="0" rIns="0" bIns="0" rtlCol="0" anchor="t"/>
          <a:lstStyle/>
          <a:p>
            <a:pPr marL="0" indent="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Оқытудың Маңыздылығы</a:t>
            </a:r>
            <a:endParaRPr lang="en-US" sz="1800" dirty="0"/>
          </a:p>
        </p:txBody>
      </p:sp>
      <p:sp>
        <p:nvSpPr>
          <p:cNvPr id="12" name="Text 9"/>
          <p:cNvSpPr/>
          <p:nvPr/>
        </p:nvSpPr>
        <p:spPr>
          <a:xfrm>
            <a:off x="6321981" y="5521285"/>
            <a:ext cx="3458051" cy="1783080"/>
          </a:xfrm>
          <a:prstGeom prst="rect">
            <a:avLst/>
          </a:prstGeom>
          <a:noFill/>
          <a:ln/>
        </p:spPr>
        <p:txBody>
          <a:bodyPr wrap="square" lIns="0" tIns="0" rIns="0" bIns="0" rtlCol="0" anchor="t"/>
          <a:lstStyle/>
          <a:p>
            <a:pPr marL="0" indent="0">
              <a:lnSpc>
                <a:spcPts val="2300"/>
              </a:lnSpc>
              <a:buNone/>
            </a:pPr>
            <a:r>
              <a:rPr lang="en-US" sz="1450" dirty="0">
                <a:solidFill>
                  <a:srgbClr val="464646"/>
                </a:solidFill>
                <a:latin typeface="Inter Medium" pitchFamily="34" charset="0"/>
                <a:ea typeface="Inter Medium" pitchFamily="34" charset="-122"/>
                <a:cs typeface="Inter Medium" pitchFamily="34" charset="-120"/>
              </a:rPr>
              <a:t>Киберқауіпсіздік бойынша оқытудың маңыздылығы туралы хабардарлықты арттыру және мамандарды даярлау, бұл шифрлау принциптерін түсінуді кеңейтуге мүмкіндік береді.</a:t>
            </a:r>
            <a:endParaRPr lang="en-US" sz="1450" dirty="0"/>
          </a:p>
        </p:txBody>
      </p:sp>
      <p:sp>
        <p:nvSpPr>
          <p:cNvPr id="13" name="Shape 10"/>
          <p:cNvSpPr/>
          <p:nvPr/>
        </p:nvSpPr>
        <p:spPr>
          <a:xfrm>
            <a:off x="10151269" y="4934188"/>
            <a:ext cx="3829288" cy="2555796"/>
          </a:xfrm>
          <a:prstGeom prst="roundRect">
            <a:avLst>
              <a:gd name="adj" fmla="val 1090"/>
            </a:avLst>
          </a:prstGeom>
          <a:solidFill>
            <a:srgbClr val="F2EEEE"/>
          </a:solidFill>
          <a:ln/>
        </p:spPr>
      </p:sp>
      <p:sp>
        <p:nvSpPr>
          <p:cNvPr id="14" name="Text 11"/>
          <p:cNvSpPr/>
          <p:nvPr/>
        </p:nvSpPr>
        <p:spPr>
          <a:xfrm>
            <a:off x="10336887" y="5119807"/>
            <a:ext cx="2561630" cy="290155"/>
          </a:xfrm>
          <a:prstGeom prst="rect">
            <a:avLst/>
          </a:prstGeom>
          <a:noFill/>
          <a:ln/>
        </p:spPr>
        <p:txBody>
          <a:bodyPr wrap="none" lIns="0" tIns="0" rIns="0" bIns="0" rtlCol="0" anchor="t"/>
          <a:lstStyle/>
          <a:p>
            <a:pPr marL="0" indent="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Салыстырмалы Талдау</a:t>
            </a:r>
            <a:endParaRPr lang="en-US" sz="1800" dirty="0"/>
          </a:p>
        </p:txBody>
      </p:sp>
      <p:sp>
        <p:nvSpPr>
          <p:cNvPr id="15" name="Text 12"/>
          <p:cNvSpPr/>
          <p:nvPr/>
        </p:nvSpPr>
        <p:spPr>
          <a:xfrm>
            <a:off x="10336887" y="5521285"/>
            <a:ext cx="3458051" cy="1485900"/>
          </a:xfrm>
          <a:prstGeom prst="rect">
            <a:avLst/>
          </a:prstGeom>
          <a:noFill/>
          <a:ln/>
        </p:spPr>
        <p:txBody>
          <a:bodyPr wrap="square" lIns="0" tIns="0" rIns="0" bIns="0" rtlCol="0" anchor="t"/>
          <a:lstStyle/>
          <a:p>
            <a:pPr marL="0" indent="0">
              <a:lnSpc>
                <a:spcPts val="2300"/>
              </a:lnSpc>
              <a:buNone/>
            </a:pPr>
            <a:r>
              <a:rPr lang="en-US" sz="1450" dirty="0">
                <a:solidFill>
                  <a:srgbClr val="464646"/>
                </a:solidFill>
                <a:latin typeface="Inter Medium" pitchFamily="34" charset="0"/>
                <a:ea typeface="Inter Medium" pitchFamily="34" charset="-122"/>
                <a:cs typeface="Inter Medium" pitchFamily="34" charset="-120"/>
              </a:rPr>
              <a:t>Қарапайым және заманауи шифрлау алгоритмдерін салыстырмалы талдау, қарапайым схемалар өзекті болып қала алатын сфераларды анықтайды.</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Зерттеудің Практикалық Маңыздылығы</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Бұл жоба мәтін, бейне, фото және аудионы қоса алғанда, әртүрлі деректер түрлерін сенімді қорғауды қамтамасыз ететін шифрлау әдістерін әзірлеуден тұрады. Зерттеу нәтижелері мәтіндік хабарламаларға, жеке фотосуреттерге, бейнелер мен аудио файлдарға рұқсатсыз кіруге жол бермей, жеке ақпаратты қорғау үшін қолданылуына мүмкін береді.</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6572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Жобалық Іске Асыру Негіздері</a:t>
            </a:r>
            <a:endParaRPr lang="en-US" sz="4450" dirty="0"/>
          </a:p>
        </p:txBody>
      </p:sp>
      <p:sp>
        <p:nvSpPr>
          <p:cNvPr id="4" name="Text 1"/>
          <p:cNvSpPr/>
          <p:nvPr/>
        </p:nvSpPr>
        <p:spPr>
          <a:xfrm>
            <a:off x="6280190" y="372344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Пайдаланушы құпия сөздерін қолдана отырып, шифрлау әдістерін қолдана отырып, деректерді қорғау жүйесін құру тапсырмаларды нақты қоюды және функционалдық талаптарды анықтауды талап етеді. Бұл тұрғыда заманауи шифрлау алгоритмдерін қолдауға, пайдаланушының жүйемен өзара әрекеттесуінің ыңғайлылығына және әртүрлі деректер форматтарымен жұмыс істеу мүмкіндігіне ерекше назар аудару керек.</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5799" y="756166"/>
            <a:ext cx="6127790" cy="603409"/>
          </a:xfrm>
          <a:prstGeom prst="rect">
            <a:avLst/>
          </a:prstGeom>
          <a:noFill/>
          <a:ln/>
        </p:spPr>
        <p:txBody>
          <a:bodyPr wrap="none" lIns="0" tIns="0" rIns="0" bIns="0" rtlCol="0" anchor="t"/>
          <a:lstStyle/>
          <a:p>
            <a:pPr marL="0" indent="0">
              <a:lnSpc>
                <a:spcPts val="4750"/>
              </a:lnSpc>
              <a:buNone/>
            </a:pPr>
            <a:r>
              <a:rPr lang="en-US" sz="3800" dirty="0">
                <a:solidFill>
                  <a:srgbClr val="030303"/>
                </a:solidFill>
                <a:latin typeface="DM Sans Semi Bold" pitchFamily="34" charset="0"/>
                <a:ea typeface="DM Sans Semi Bold" pitchFamily="34" charset="-122"/>
                <a:cs typeface="DM Sans Semi Bold" pitchFamily="34" charset="-120"/>
              </a:rPr>
              <a:t>Функционалдық Талаптар</a:t>
            </a:r>
            <a:endParaRPr lang="en-US" sz="3800" dirty="0"/>
          </a:p>
        </p:txBody>
      </p:sp>
      <p:pic>
        <p:nvPicPr>
          <p:cNvPr id="3" name="Image 0" descr="preencoded.png"/>
          <p:cNvPicPr>
            <a:picLocks noChangeAspect="1"/>
          </p:cNvPicPr>
          <p:nvPr/>
        </p:nvPicPr>
        <p:blipFill>
          <a:blip r:embed="rId3"/>
          <a:stretch>
            <a:fillRect/>
          </a:stretch>
        </p:blipFill>
        <p:spPr>
          <a:xfrm>
            <a:off x="675799" y="1745694"/>
            <a:ext cx="482679" cy="482679"/>
          </a:xfrm>
          <a:prstGeom prst="rect">
            <a:avLst/>
          </a:prstGeom>
        </p:spPr>
      </p:pic>
      <p:sp>
        <p:nvSpPr>
          <p:cNvPr id="4" name="Text 1"/>
          <p:cNvSpPr/>
          <p:nvPr/>
        </p:nvSpPr>
        <p:spPr>
          <a:xfrm>
            <a:off x="675799" y="2421374"/>
            <a:ext cx="2413754" cy="301585"/>
          </a:xfrm>
          <a:prstGeom prst="rect">
            <a:avLst/>
          </a:prstGeom>
          <a:noFill/>
          <a:ln/>
        </p:spPr>
        <p:txBody>
          <a:bodyPr wrap="none" lIns="0" tIns="0" rIns="0" bIns="0" rtlCol="0" anchor="t"/>
          <a:lstStyle/>
          <a:p>
            <a:pPr marL="0" indent="0" algn="l">
              <a:lnSpc>
                <a:spcPts val="2350"/>
              </a:lnSpc>
              <a:buNone/>
            </a:pPr>
            <a:r>
              <a:rPr lang="en-US" sz="1900" dirty="0">
                <a:solidFill>
                  <a:srgbClr val="464646"/>
                </a:solidFill>
                <a:latin typeface="DM Sans Semi Bold" pitchFamily="34" charset="0"/>
                <a:ea typeface="DM Sans Semi Bold" pitchFamily="34" charset="-122"/>
                <a:cs typeface="DM Sans Semi Bold" pitchFamily="34" charset="-120"/>
              </a:rPr>
              <a:t>Алгоритмдер</a:t>
            </a:r>
            <a:endParaRPr lang="en-US" sz="1900" dirty="0"/>
          </a:p>
        </p:txBody>
      </p:sp>
      <p:sp>
        <p:nvSpPr>
          <p:cNvPr id="5" name="Text 2"/>
          <p:cNvSpPr/>
          <p:nvPr/>
        </p:nvSpPr>
        <p:spPr>
          <a:xfrm>
            <a:off x="675799" y="2838807"/>
            <a:ext cx="3102531" cy="4634508"/>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Жүйе әртүрлі шифрлау алгоритмдерімен жұмыс істеу мүмкіндігін қамтамасыз етуі керек. Ең алдымен, AES (Advanced Encryption Standard) алгоритмін қолдауды енгізу қажет. Сонымен қатар, пайдаланушыларды шифрлау принциптерін қорғау мен оқытудың негізгі деңгейі үшін Цезарь шифры және Виженер алгоритмі сияқты қосымша алгоритмдерді қолдану мүмкіндігі қарастырылуы керек.</a:t>
            </a:r>
            <a:endParaRPr lang="en-US" sz="1500" dirty="0"/>
          </a:p>
        </p:txBody>
      </p:sp>
      <p:pic>
        <p:nvPicPr>
          <p:cNvPr id="6" name="Image 1" descr="preencoded.png"/>
          <p:cNvPicPr>
            <a:picLocks noChangeAspect="1"/>
          </p:cNvPicPr>
          <p:nvPr/>
        </p:nvPicPr>
        <p:blipFill>
          <a:blip r:embed="rId4"/>
          <a:stretch>
            <a:fillRect/>
          </a:stretch>
        </p:blipFill>
        <p:spPr>
          <a:xfrm>
            <a:off x="4067889" y="1745694"/>
            <a:ext cx="482679" cy="482679"/>
          </a:xfrm>
          <a:prstGeom prst="rect">
            <a:avLst/>
          </a:prstGeom>
        </p:spPr>
      </p:pic>
      <p:sp>
        <p:nvSpPr>
          <p:cNvPr id="7" name="Text 3"/>
          <p:cNvSpPr/>
          <p:nvPr/>
        </p:nvSpPr>
        <p:spPr>
          <a:xfrm>
            <a:off x="4067889" y="2421374"/>
            <a:ext cx="2413754" cy="301585"/>
          </a:xfrm>
          <a:prstGeom prst="rect">
            <a:avLst/>
          </a:prstGeom>
          <a:noFill/>
          <a:ln/>
        </p:spPr>
        <p:txBody>
          <a:bodyPr wrap="none" lIns="0" tIns="0" rIns="0" bIns="0" rtlCol="0" anchor="t"/>
          <a:lstStyle/>
          <a:p>
            <a:pPr marL="0" indent="0" algn="l">
              <a:lnSpc>
                <a:spcPts val="2350"/>
              </a:lnSpc>
              <a:buNone/>
            </a:pPr>
            <a:r>
              <a:rPr lang="en-US" sz="1900" dirty="0">
                <a:solidFill>
                  <a:srgbClr val="464646"/>
                </a:solidFill>
                <a:latin typeface="DM Sans Semi Bold" pitchFamily="34" charset="0"/>
                <a:ea typeface="DM Sans Semi Bold" pitchFamily="34" charset="-122"/>
                <a:cs typeface="DM Sans Semi Bold" pitchFamily="34" charset="-120"/>
              </a:rPr>
              <a:t>Интерфейс</a:t>
            </a:r>
            <a:endParaRPr lang="en-US" sz="1900" dirty="0"/>
          </a:p>
        </p:txBody>
      </p:sp>
      <p:sp>
        <p:nvSpPr>
          <p:cNvPr id="8" name="Text 4"/>
          <p:cNvSpPr/>
          <p:nvPr/>
        </p:nvSpPr>
        <p:spPr>
          <a:xfrm>
            <a:off x="4067889" y="2838807"/>
            <a:ext cx="3102531" cy="3398639"/>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Қолданба интерфейсін әзірлеу өзара әрекеттесудің қарапайымдылығы мен ыңғайлылығына бағытталуы керек. Windows Forms жұмыс үстелі қосымшаларын құруға арналған ең танымал платформалардың бірі ретінде пайдаланушыларға жайлылықтың жоғары деңгейін қамтамасыз етеді.</a:t>
            </a:r>
            <a:endParaRPr lang="en-US" sz="1500" dirty="0"/>
          </a:p>
        </p:txBody>
      </p:sp>
      <p:pic>
        <p:nvPicPr>
          <p:cNvPr id="9" name="Image 2" descr="preencoded.png"/>
          <p:cNvPicPr>
            <a:picLocks noChangeAspect="1"/>
          </p:cNvPicPr>
          <p:nvPr/>
        </p:nvPicPr>
        <p:blipFill>
          <a:blip r:embed="rId4"/>
          <a:stretch>
            <a:fillRect/>
          </a:stretch>
        </p:blipFill>
        <p:spPr>
          <a:xfrm>
            <a:off x="7459980" y="1745694"/>
            <a:ext cx="482679" cy="482679"/>
          </a:xfrm>
          <a:prstGeom prst="rect">
            <a:avLst/>
          </a:prstGeom>
        </p:spPr>
      </p:pic>
      <p:sp>
        <p:nvSpPr>
          <p:cNvPr id="10" name="Text 5"/>
          <p:cNvSpPr/>
          <p:nvPr/>
        </p:nvSpPr>
        <p:spPr>
          <a:xfrm>
            <a:off x="7459980" y="2421374"/>
            <a:ext cx="2413754" cy="301585"/>
          </a:xfrm>
          <a:prstGeom prst="rect">
            <a:avLst/>
          </a:prstGeom>
          <a:noFill/>
          <a:ln/>
        </p:spPr>
        <p:txBody>
          <a:bodyPr wrap="none" lIns="0" tIns="0" rIns="0" bIns="0" rtlCol="0" anchor="t"/>
          <a:lstStyle/>
          <a:p>
            <a:pPr marL="0" indent="0" algn="l">
              <a:lnSpc>
                <a:spcPts val="2350"/>
              </a:lnSpc>
              <a:buNone/>
            </a:pPr>
            <a:r>
              <a:rPr lang="en-US" sz="1900" dirty="0">
                <a:solidFill>
                  <a:srgbClr val="464646"/>
                </a:solidFill>
                <a:latin typeface="DM Sans Semi Bold" pitchFamily="34" charset="0"/>
                <a:ea typeface="DM Sans Semi Bold" pitchFamily="34" charset="-122"/>
                <a:cs typeface="DM Sans Semi Bold" pitchFamily="34" charset="-120"/>
              </a:rPr>
              <a:t>Файл Пішімдері</a:t>
            </a:r>
            <a:endParaRPr lang="en-US" sz="1900" dirty="0"/>
          </a:p>
        </p:txBody>
      </p:sp>
      <p:sp>
        <p:nvSpPr>
          <p:cNvPr id="11" name="Text 6"/>
          <p:cNvSpPr/>
          <p:nvPr/>
        </p:nvSpPr>
        <p:spPr>
          <a:xfrm>
            <a:off x="7459980" y="2838807"/>
            <a:ext cx="3102531" cy="3707606"/>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Қолданба мәтіндік, аудиовизуалды және графикалық файлдарды қоса алғанда, әртүрлі деректер пішімдерімен жұмыс істеуді қолдауы керек. Бұған мыналар кіреді: мәтіндік файлдар (.txt, .csv, .docx), аудио файлдар (.mp3, .wav, .aac), бейне файлдар (.mp4, .avi, .mov), графикалық файлдар (.jpg, .png, .bmp, .gif).</a:t>
            </a:r>
            <a:endParaRPr lang="en-US" sz="1500" dirty="0"/>
          </a:p>
        </p:txBody>
      </p:sp>
      <p:pic>
        <p:nvPicPr>
          <p:cNvPr id="12" name="Image 3" descr="preencoded.png"/>
          <p:cNvPicPr>
            <a:picLocks noChangeAspect="1"/>
          </p:cNvPicPr>
          <p:nvPr/>
        </p:nvPicPr>
        <p:blipFill>
          <a:blip r:embed="rId5"/>
          <a:stretch>
            <a:fillRect/>
          </a:stretch>
        </p:blipFill>
        <p:spPr>
          <a:xfrm>
            <a:off x="10852071" y="1745694"/>
            <a:ext cx="482679" cy="482679"/>
          </a:xfrm>
          <a:prstGeom prst="rect">
            <a:avLst/>
          </a:prstGeom>
        </p:spPr>
      </p:pic>
      <p:sp>
        <p:nvSpPr>
          <p:cNvPr id="13" name="Text 7"/>
          <p:cNvSpPr/>
          <p:nvPr/>
        </p:nvSpPr>
        <p:spPr>
          <a:xfrm>
            <a:off x="10852071" y="2421374"/>
            <a:ext cx="2413754" cy="301585"/>
          </a:xfrm>
          <a:prstGeom prst="rect">
            <a:avLst/>
          </a:prstGeom>
          <a:noFill/>
          <a:ln/>
        </p:spPr>
        <p:txBody>
          <a:bodyPr wrap="none" lIns="0" tIns="0" rIns="0" bIns="0" rtlCol="0" anchor="t"/>
          <a:lstStyle/>
          <a:p>
            <a:pPr marL="0" indent="0" algn="l">
              <a:lnSpc>
                <a:spcPts val="2350"/>
              </a:lnSpc>
              <a:buNone/>
            </a:pPr>
            <a:r>
              <a:rPr lang="en-US" sz="1900" dirty="0">
                <a:solidFill>
                  <a:srgbClr val="464646"/>
                </a:solidFill>
                <a:latin typeface="DM Sans Semi Bold" pitchFamily="34" charset="0"/>
                <a:ea typeface="DM Sans Semi Bold" pitchFamily="34" charset="-122"/>
                <a:cs typeface="DM Sans Semi Bold" pitchFamily="34" charset="-120"/>
              </a:rPr>
              <a:t>Қауіпсіздік</a:t>
            </a:r>
            <a:endParaRPr lang="en-US" sz="1900" dirty="0"/>
          </a:p>
        </p:txBody>
      </p:sp>
      <p:sp>
        <p:nvSpPr>
          <p:cNvPr id="14" name="Text 8"/>
          <p:cNvSpPr/>
          <p:nvPr/>
        </p:nvSpPr>
        <p:spPr>
          <a:xfrm>
            <a:off x="10852071" y="2838807"/>
            <a:ext cx="3102531" cy="2780705"/>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Қолданба заманауи қауіпсіздік талаптарына сәйкес келетін криптографиялық стандарттар мен алгоритмдерді қолдауы керек. Егер AES қолданылса, қорғаныс деңгейіне байланысты ұзындығы 128, 192 немесе 256 биттік кілттерді пайдалану керек.</a:t>
            </a:r>
            <a:endParaRPr lang="en-US" sz="1500" dirty="0"/>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TotalTime>
  <Words>855</Words>
  <Application>Microsoft Office PowerPoint</Application>
  <PresentationFormat>Произвольный</PresentationFormat>
  <Paragraphs>64</Paragraphs>
  <Slides>11</Slides>
  <Notes>11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11</vt:i4>
      </vt:variant>
    </vt:vector>
  </HeadingPairs>
  <TitlesOfParts>
    <vt:vector size="17" baseType="lpstr">
      <vt:lpstr>DM Sans Semi Bold</vt:lpstr>
      <vt:lpstr>Calibri Light</vt:lpstr>
      <vt:lpstr>Inter Medium</vt:lpstr>
      <vt:lpstr>Arial</vt:lpstr>
      <vt:lpstr>Calibri</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Серик Кемал</cp:lastModifiedBy>
  <cp:revision>2</cp:revision>
  <dcterms:created xsi:type="dcterms:W3CDTF">2024-12-22T16:05:12Z</dcterms:created>
  <dcterms:modified xsi:type="dcterms:W3CDTF">2024-12-22T16:06:46Z</dcterms:modified>
</cp:coreProperties>
</file>